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6"/>
  </p:notesMasterIdLst>
  <p:sldIdLst>
    <p:sldId id="980" r:id="rId6"/>
    <p:sldId id="1382" r:id="rId7"/>
    <p:sldId id="1384" r:id="rId8"/>
    <p:sldId id="1383" r:id="rId9"/>
    <p:sldId id="1386" r:id="rId10"/>
    <p:sldId id="1387" r:id="rId11"/>
    <p:sldId id="1388" r:id="rId12"/>
    <p:sldId id="1391" r:id="rId13"/>
    <p:sldId id="1446" r:id="rId14"/>
    <p:sldId id="1444" r:id="rId15"/>
    <p:sldId id="1449" r:id="rId16"/>
    <p:sldId id="1451" r:id="rId17"/>
    <p:sldId id="1452" r:id="rId18"/>
    <p:sldId id="1450" r:id="rId19"/>
    <p:sldId id="1443" r:id="rId20"/>
    <p:sldId id="1428" r:id="rId21"/>
    <p:sldId id="1453" r:id="rId22"/>
    <p:sldId id="1423" r:id="rId23"/>
    <p:sldId id="1372" r:id="rId24"/>
    <p:sldId id="1433" r:id="rId25"/>
    <p:sldId id="1455" r:id="rId26"/>
    <p:sldId id="1456" r:id="rId27"/>
    <p:sldId id="1445" r:id="rId28"/>
    <p:sldId id="1454" r:id="rId29"/>
    <p:sldId id="1371" r:id="rId30"/>
    <p:sldId id="1356" r:id="rId31"/>
    <p:sldId id="1431" r:id="rId32"/>
    <p:sldId id="1018" r:id="rId33"/>
    <p:sldId id="1340" r:id="rId34"/>
    <p:sldId id="65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7CEB55-9AEC-E466-33F7-1306389926A5}" name="Jeffrey Connor-Naylor" initials="JC" userId="S::jeffreycn@businessleadersunited.org::de3a3796-9bf6-4ce9-9d9e-e6c5d8b4c4be" providerId="AD"/>
  <p188:author id="{1EAB696A-8F23-BE16-7A4B-6ADD7FBCFB7B}" name="Caroline Treschitta" initials="" userId="S::Caroline@nationalskillscoalition.org::b1e8f1db-ab53-4bd7-8e0d-8caf68c2d2bd" providerId="AD"/>
  <p188:author id="{A97EA383-F5EE-9BE8-A27F-110BC0C6BC3D}" name="Jeran Culina" initials="JC" userId="S::JeranC@nationalskillscoalition.org::1338f9ac-2446-4d1d-b361-035e2f35595f" providerId="AD"/>
  <p188:author id="{DCC57C84-674E-58DA-7996-F9D64D40B12D}" name="Caroline Treschitta" initials="CT" userId="S::caroline@nationalskillscoalition.org::b1e8f1db-ab53-4bd7-8e0d-8caf68c2d2bd" providerId="AD"/>
  <p188:author id="{F66BD791-F0E5-3D44-97A2-56628158D8C7}" name="Jeran Culina" initials="JC" userId="S::jeranc@businessleadersunited.org::1f924b23-e0fb-46c5-b005-47682be647c5" providerId="AD"/>
  <p188:author id="{1756A9F9-A1E8-8366-B761-CF289DF2BD39}" name="Jeffrey Connor-Naylor" initials="" userId="S::JeffreyCN@businessleadersunited.org::de3a3796-9bf6-4ce9-9d9e-e6c5d8b4c4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FB3D7-DDAD-4971-B078-5438ACF79488}" type="datetimeFigureOut">
              <a:rPr lang="en-US" smtClean="0"/>
              <a:t>5/21/2026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81B39-F49B-49D0-B8DB-C415E4046006}" type="slidenum">
              <a:rPr lang="en-US" smtClean="0"/>
              <a:t>‹#›</a:t>
            </a:fld>
            <a:endParaRPr lang="en-US"/>
          </a:p>
        </p:txBody>
      </p:sp>
    </p:spTree>
    <p:extLst>
      <p:ext uri="{BB962C8B-B14F-4D97-AF65-F5344CB8AC3E}">
        <p14:creationId xmlns:p14="http://schemas.microsoft.com/office/powerpoint/2010/main" val="2282347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FEC60-AAF9-9C44-BB3B-0681224E66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598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C2E65-A066-69F8-914A-70A656A61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7F16D-9CF7-E53A-2410-4FFC2EDB6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A543B-3FB4-EDEF-A94A-1EA8F900C0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4BBA55-9B16-5D54-3E52-A88FAA1D95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FEC60-AAF9-9C44-BB3B-0681224E66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64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26E964-8AFA-44FD-A7AD-CD18427AF3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04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1E348-6B48-A49C-8321-069014E91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D2919-23CF-AE03-8927-B1A3EE3D2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54677-D9A4-DDED-274B-E273D43E6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272AC8-EAE1-402B-A790-234947D72C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26E964-8AFA-44FD-A7AD-CD18427AF3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36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BE8E8-07B5-68E7-47DB-BB75F1120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1FCF4-EC5B-3B80-A7DA-154FE246B5F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936C1B9-B589-97D2-4EDC-0578E198C0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64CC05-2C68-405C-E18F-5022C9F7D3A9}"/>
              </a:ext>
            </a:extLst>
          </p:cNvPr>
          <p:cNvSpPr>
            <a:spLocks noGrp="1"/>
          </p:cNvSpPr>
          <p:nvPr>
            <p:ph type="sldNum" sz="quarter" idx="5"/>
          </p:nvPr>
        </p:nvSpPr>
        <p:spPr/>
        <p:txBody>
          <a:bodyPr/>
          <a:lstStyle/>
          <a:p>
            <a:fld id="{C6881B39-F49B-49D0-B8DB-C415E4046006}" type="slidenum">
              <a:rPr lang="en-US" smtClean="0"/>
              <a:t>21</a:t>
            </a:fld>
            <a:endParaRPr lang="en-US"/>
          </a:p>
        </p:txBody>
      </p:sp>
    </p:spTree>
    <p:extLst>
      <p:ext uri="{BB962C8B-B14F-4D97-AF65-F5344CB8AC3E}">
        <p14:creationId xmlns:p14="http://schemas.microsoft.com/office/powerpoint/2010/main" val="3261126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733B2-EF37-3499-B75A-7E33A667C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9432C-6E25-173C-6040-7EF8FE5FE32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B7A5027-3103-2DA3-D2CC-F7DB43E404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1002BA-C022-CE8F-4028-D39049CA1254}"/>
              </a:ext>
            </a:extLst>
          </p:cNvPr>
          <p:cNvSpPr>
            <a:spLocks noGrp="1"/>
          </p:cNvSpPr>
          <p:nvPr>
            <p:ph type="sldNum" sz="quarter" idx="5"/>
          </p:nvPr>
        </p:nvSpPr>
        <p:spPr/>
        <p:txBody>
          <a:bodyPr/>
          <a:lstStyle/>
          <a:p>
            <a:fld id="{C6881B39-F49B-49D0-B8DB-C415E4046006}" type="slidenum">
              <a:rPr lang="en-US" smtClean="0"/>
              <a:t>22</a:t>
            </a:fld>
            <a:endParaRPr lang="en-US"/>
          </a:p>
        </p:txBody>
      </p:sp>
    </p:spTree>
    <p:extLst>
      <p:ext uri="{BB962C8B-B14F-4D97-AF65-F5344CB8AC3E}">
        <p14:creationId xmlns:p14="http://schemas.microsoft.com/office/powerpoint/2010/main" val="2445641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055AF-DC58-6E76-B8D7-C5F93FCBA1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B9ABC-7F19-4CA7-2E80-470B9E17E6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D75D86-956E-9B83-51B1-CB1CAEA5A0C7}"/>
              </a:ext>
            </a:extLst>
          </p:cNvPr>
          <p:cNvSpPr>
            <a:spLocks noGrp="1"/>
          </p:cNvSpPr>
          <p:nvPr>
            <p:ph type="body" idx="1"/>
          </p:nvPr>
        </p:nvSpPr>
        <p:spPr/>
        <p:txBody>
          <a:bodyPr/>
          <a:lstStyle/>
          <a:p>
            <a:r>
              <a:rPr lang="en-US" dirty="0">
                <a:solidFill>
                  <a:srgbClr val="333333"/>
                </a:solidFill>
                <a:highlight>
                  <a:srgbClr val="FFFFFF"/>
                </a:highlight>
              </a:rPr>
              <a:t>This means validating the skills, competencies, and credentials needed to meet hiring requirements.</a:t>
            </a:r>
            <a:endParaRPr lang="en-US" dirty="0"/>
          </a:p>
        </p:txBody>
      </p:sp>
      <p:sp>
        <p:nvSpPr>
          <p:cNvPr id="4" name="Slide Number Placeholder 3">
            <a:extLst>
              <a:ext uri="{FF2B5EF4-FFF2-40B4-BE49-F238E27FC236}">
                <a16:creationId xmlns:a16="http://schemas.microsoft.com/office/drawing/2014/main" id="{086F5CCB-5B5C-35B3-0772-E503AE4B539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367A-95C5-4FEC-87F6-44E55BAB14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879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5A56-BD90-C2E0-2194-83F100CB5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53812-2D0E-F6DE-E567-F9A023D7D29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92F0D5F-6F40-2FB5-29A1-21ADC45F03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9B7BD3-CCF7-209F-5528-9069922595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367A-95C5-4FEC-87F6-44E55BAB14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42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60F5F-26A5-8A1F-43C3-B798F7162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6F2AB-608C-3514-9B81-ACEF9E9866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00429F8-9DED-3E4E-EBE5-A6C04F1CF6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4A83EA-8B62-B698-2D28-020658D0A6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FEC60-AAF9-9C44-BB3B-0681224E66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550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 not limit eligibility or decrease grant amounts</a:t>
            </a:r>
          </a:p>
          <a:p>
            <a:endParaRPr lang="en-US"/>
          </a:p>
        </p:txBody>
      </p:sp>
      <p:sp>
        <p:nvSpPr>
          <p:cNvPr id="4" name="Slide Number Placeholder 3"/>
          <p:cNvSpPr>
            <a:spLocks noGrp="1"/>
          </p:cNvSpPr>
          <p:nvPr>
            <p:ph type="sldNum" sz="quarter" idx="5"/>
          </p:nvPr>
        </p:nvSpPr>
        <p:spPr/>
        <p:txBody>
          <a:bodyPr/>
          <a:lstStyle/>
          <a:p>
            <a:fld id="{C6881B39-F49B-49D0-B8DB-C415E4046006}" type="slidenum">
              <a:rPr lang="en-US" smtClean="0"/>
              <a:t>27</a:t>
            </a:fld>
            <a:endParaRPr lang="en-US"/>
          </a:p>
        </p:txBody>
      </p:sp>
    </p:spTree>
    <p:extLst>
      <p:ext uri="{BB962C8B-B14F-4D97-AF65-F5344CB8AC3E}">
        <p14:creationId xmlns:p14="http://schemas.microsoft.com/office/powerpoint/2010/main" val="3043443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73C-B23D-C0E3-E624-162CC1F3B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68BB8-84EA-4C6B-9B13-A096EAF9CF1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5705C8-674A-1A9A-1B70-D2F4572E58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1E2E60-3565-5033-5125-12C69A393B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E367A-95C5-4FEC-87F6-44E55BAB14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50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881B39-F49B-49D0-B8DB-C415E4046006}" type="slidenum">
              <a:rPr lang="en-US" smtClean="0"/>
              <a:t>5</a:t>
            </a:fld>
            <a:endParaRPr lang="en-US"/>
          </a:p>
        </p:txBody>
      </p:sp>
    </p:spTree>
    <p:extLst>
      <p:ext uri="{BB962C8B-B14F-4D97-AF65-F5344CB8AC3E}">
        <p14:creationId xmlns:p14="http://schemas.microsoft.com/office/powerpoint/2010/main" val="96287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26E964-8AFA-44FD-A7AD-CD18427AF37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8394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DDF63-94D4-14D5-F7DE-32D5808BF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6520C-83D2-E8E4-5810-B16EEBFBDB3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466137-69EF-A28C-87A3-BADB481E25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D4753C-DC27-6E21-BCED-CFB9481154C9}"/>
              </a:ext>
            </a:extLst>
          </p:cNvPr>
          <p:cNvSpPr>
            <a:spLocks noGrp="1"/>
          </p:cNvSpPr>
          <p:nvPr>
            <p:ph type="sldNum" sz="quarter" idx="5"/>
          </p:nvPr>
        </p:nvSpPr>
        <p:spPr/>
        <p:txBody>
          <a:bodyPr/>
          <a:lstStyle/>
          <a:p>
            <a:fld id="{C6881B39-F49B-49D0-B8DB-C415E4046006}" type="slidenum">
              <a:rPr lang="en-US" smtClean="0"/>
              <a:t>9</a:t>
            </a:fld>
            <a:endParaRPr lang="en-US"/>
          </a:p>
        </p:txBody>
      </p:sp>
    </p:spTree>
    <p:extLst>
      <p:ext uri="{BB962C8B-B14F-4D97-AF65-F5344CB8AC3E}">
        <p14:creationId xmlns:p14="http://schemas.microsoft.com/office/powerpoint/2010/main" val="267954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CBC5A-3AE1-E5FE-718B-41F123934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23A3D-3721-EAFC-C0D3-BE41D1EDB2F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D4F9E3-E341-424F-5470-BD3A32B90E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A0F91B-E4D5-E8FE-844E-E74241EFD37B}"/>
              </a:ext>
            </a:extLst>
          </p:cNvPr>
          <p:cNvSpPr>
            <a:spLocks noGrp="1"/>
          </p:cNvSpPr>
          <p:nvPr>
            <p:ph type="sldNum" sz="quarter" idx="5"/>
          </p:nvPr>
        </p:nvSpPr>
        <p:spPr/>
        <p:txBody>
          <a:bodyPr/>
          <a:lstStyle/>
          <a:p>
            <a:fld id="{C6881B39-F49B-49D0-B8DB-C415E4046006}" type="slidenum">
              <a:rPr lang="en-US" smtClean="0"/>
              <a:t>10</a:t>
            </a:fld>
            <a:endParaRPr lang="en-US"/>
          </a:p>
        </p:txBody>
      </p:sp>
    </p:spTree>
    <p:extLst>
      <p:ext uri="{BB962C8B-B14F-4D97-AF65-F5344CB8AC3E}">
        <p14:creationId xmlns:p14="http://schemas.microsoft.com/office/powerpoint/2010/main" val="46342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3081C-9D23-AF9A-D4FF-7D0BA900D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2ED9C-80FE-9C8D-131E-AD5F46BD2BF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B49BFE-7F09-89E0-8C4A-7911365633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0E003A-7D46-F705-68C6-EDA678FDFDD8}"/>
              </a:ext>
            </a:extLst>
          </p:cNvPr>
          <p:cNvSpPr>
            <a:spLocks noGrp="1"/>
          </p:cNvSpPr>
          <p:nvPr>
            <p:ph type="sldNum" sz="quarter" idx="5"/>
          </p:nvPr>
        </p:nvSpPr>
        <p:spPr/>
        <p:txBody>
          <a:bodyPr/>
          <a:lstStyle/>
          <a:p>
            <a:fld id="{C6881B39-F49B-49D0-B8DB-C415E4046006}" type="slidenum">
              <a:rPr lang="en-US" smtClean="0"/>
              <a:t>11</a:t>
            </a:fld>
            <a:endParaRPr lang="en-US"/>
          </a:p>
        </p:txBody>
      </p:sp>
    </p:spTree>
    <p:extLst>
      <p:ext uri="{BB962C8B-B14F-4D97-AF65-F5344CB8AC3E}">
        <p14:creationId xmlns:p14="http://schemas.microsoft.com/office/powerpoint/2010/main" val="246081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74B9D-95E5-4038-EB40-398860534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CF16B-50DB-4C36-E4D6-A5C56CE8BB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B8B9AC-7823-177A-4545-BDC52694DD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6A79F9-C0E0-ABA7-F148-FAF56ADDCDCD}"/>
              </a:ext>
            </a:extLst>
          </p:cNvPr>
          <p:cNvSpPr>
            <a:spLocks noGrp="1"/>
          </p:cNvSpPr>
          <p:nvPr>
            <p:ph type="sldNum" sz="quarter" idx="5"/>
          </p:nvPr>
        </p:nvSpPr>
        <p:spPr/>
        <p:txBody>
          <a:bodyPr/>
          <a:lstStyle/>
          <a:p>
            <a:fld id="{C6881B39-F49B-49D0-B8DB-C415E4046006}" type="slidenum">
              <a:rPr lang="en-US" smtClean="0"/>
              <a:t>13</a:t>
            </a:fld>
            <a:endParaRPr lang="en-US"/>
          </a:p>
        </p:txBody>
      </p:sp>
    </p:spTree>
    <p:extLst>
      <p:ext uri="{BB962C8B-B14F-4D97-AF65-F5344CB8AC3E}">
        <p14:creationId xmlns:p14="http://schemas.microsoft.com/office/powerpoint/2010/main" val="34560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5662A-74C4-B151-0B7D-D34DCC55F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16720-DC1E-E4E7-3463-D5BD032FFBA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F66D1B-BDDF-6F74-B6A3-6156F26E45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3F976C-4A93-CBA8-BF40-FA427E7BBD3A}"/>
              </a:ext>
            </a:extLst>
          </p:cNvPr>
          <p:cNvSpPr>
            <a:spLocks noGrp="1"/>
          </p:cNvSpPr>
          <p:nvPr>
            <p:ph type="sldNum" sz="quarter" idx="5"/>
          </p:nvPr>
        </p:nvSpPr>
        <p:spPr/>
        <p:txBody>
          <a:bodyPr/>
          <a:lstStyle/>
          <a:p>
            <a:fld id="{C6881B39-F49B-49D0-B8DB-C415E4046006}" type="slidenum">
              <a:rPr lang="en-US" smtClean="0"/>
              <a:t>15</a:t>
            </a:fld>
            <a:endParaRPr lang="en-US"/>
          </a:p>
        </p:txBody>
      </p:sp>
    </p:spTree>
    <p:extLst>
      <p:ext uri="{BB962C8B-B14F-4D97-AF65-F5344CB8AC3E}">
        <p14:creationId xmlns:p14="http://schemas.microsoft.com/office/powerpoint/2010/main" val="324433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6D45D-6B2B-197D-DFBC-CF14DDE5F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E2B47-DB18-66EA-17D9-3E287C9897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7229B1F-FCC3-117B-DCFC-27A6DF423A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24F064-4F7C-5653-DDEB-DFA6F2856D97}"/>
              </a:ext>
            </a:extLst>
          </p:cNvPr>
          <p:cNvSpPr>
            <a:spLocks noGrp="1"/>
          </p:cNvSpPr>
          <p:nvPr>
            <p:ph type="sldNum" sz="quarter" idx="5"/>
          </p:nvPr>
        </p:nvSpPr>
        <p:spPr/>
        <p:txBody>
          <a:bodyPr/>
          <a:lstStyle/>
          <a:p>
            <a:fld id="{C6881B39-F49B-49D0-B8DB-C415E4046006}" type="slidenum">
              <a:rPr lang="en-US" smtClean="0"/>
              <a:t>17</a:t>
            </a:fld>
            <a:endParaRPr lang="en-US"/>
          </a:p>
        </p:txBody>
      </p:sp>
    </p:spTree>
    <p:extLst>
      <p:ext uri="{BB962C8B-B14F-4D97-AF65-F5344CB8AC3E}">
        <p14:creationId xmlns:p14="http://schemas.microsoft.com/office/powerpoint/2010/main" val="2553121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E41B-8A05-104E-A057-0AD92FA11A32}"/>
              </a:ext>
            </a:extLst>
          </p:cNvPr>
          <p:cNvSpPr>
            <a:spLocks noGrp="1"/>
          </p:cNvSpPr>
          <p:nvPr>
            <p:ph type="ctrTitle" hasCustomPrompt="1"/>
          </p:nvPr>
        </p:nvSpPr>
        <p:spPr>
          <a:xfrm>
            <a:off x="4948859" y="2097024"/>
            <a:ext cx="6572581" cy="1599962"/>
          </a:xfrm>
        </p:spPr>
        <p:txBody>
          <a:bodyPr lIns="0" tIns="0" rIns="0" bIns="0" anchor="b">
            <a:normAutofit/>
          </a:bodyPr>
          <a:lstStyle>
            <a:lvl1pPr algn="r">
              <a:defRPr sz="4500" b="1" i="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CLICK TO EDIT MASTER TITLE STYLE</a:t>
            </a:r>
          </a:p>
        </p:txBody>
      </p:sp>
      <p:pic>
        <p:nvPicPr>
          <p:cNvPr id="16" name="Picture 15">
            <a:extLst>
              <a:ext uri="{FF2B5EF4-FFF2-40B4-BE49-F238E27FC236}">
                <a16:creationId xmlns:a16="http://schemas.microsoft.com/office/drawing/2014/main" id="{9FA7D99E-A8AB-CF42-990F-BA28EE3472E8}"/>
              </a:ext>
            </a:extLst>
          </p:cNvPr>
          <p:cNvPicPr>
            <a:picLocks noChangeAspect="1"/>
          </p:cNvPicPr>
          <p:nvPr userDrawn="1"/>
        </p:nvPicPr>
        <p:blipFill>
          <a:blip r:embed="rId3"/>
          <a:stretch>
            <a:fillRect/>
          </a:stretch>
        </p:blipFill>
        <p:spPr>
          <a:xfrm>
            <a:off x="10217150" y="339009"/>
            <a:ext cx="1511300" cy="1511300"/>
          </a:xfrm>
          <a:prstGeom prst="rect">
            <a:avLst/>
          </a:prstGeom>
        </p:spPr>
      </p:pic>
    </p:spTree>
    <p:extLst>
      <p:ext uri="{BB962C8B-B14F-4D97-AF65-F5344CB8AC3E}">
        <p14:creationId xmlns:p14="http://schemas.microsoft.com/office/powerpoint/2010/main" val="24881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BF9E-9252-8E4D-A99E-A0428EED6180}"/>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2E5CDAC8-B902-104C-9267-FAF45D6724F2}"/>
              </a:ext>
            </a:extLst>
          </p:cNvPr>
          <p:cNvSpPr>
            <a:spLocks noGrp="1"/>
          </p:cNvSpPr>
          <p:nvPr>
            <p:ph type="body" orient="vert" idx="1"/>
          </p:nvPr>
        </p:nvSpPr>
        <p:spPr/>
        <p:txBody>
          <a:bodyPr vert="eaVert"/>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1C8C26E-B40D-0A4F-BC69-0746C7A01277}"/>
              </a:ext>
            </a:extLst>
          </p:cNvPr>
          <p:cNvSpPr>
            <a:spLocks noGrp="1"/>
          </p:cNvSpPr>
          <p:nvPr>
            <p:ph type="ftr" sz="quarter" idx="11"/>
          </p:nvPr>
        </p:nvSpPr>
        <p:spPr>
          <a:xfrm>
            <a:off x="838200" y="6356350"/>
            <a:ext cx="4305300" cy="365125"/>
          </a:xfrm>
        </p:spPr>
        <p:txBody>
          <a:bodyPr/>
          <a:lstStyle/>
          <a:p>
            <a:r>
              <a:rPr lang="en-US"/>
              <a:t>© National Skills Coalition</a:t>
            </a:r>
          </a:p>
        </p:txBody>
      </p:sp>
      <p:sp>
        <p:nvSpPr>
          <p:cNvPr id="6" name="Slide Number Placeholder 5">
            <a:extLst>
              <a:ext uri="{FF2B5EF4-FFF2-40B4-BE49-F238E27FC236}">
                <a16:creationId xmlns:a16="http://schemas.microsoft.com/office/drawing/2014/main" id="{66AD2BD2-F6B1-5046-BAFC-546FF8C874A3}"/>
              </a:ext>
            </a:extLst>
          </p:cNvPr>
          <p:cNvSpPr>
            <a:spLocks noGrp="1"/>
          </p:cNvSpPr>
          <p:nvPr>
            <p:ph type="sldNum" sz="quarter" idx="12"/>
          </p:nvPr>
        </p:nvSpPr>
        <p:spPr/>
        <p:txBody>
          <a:bodyPr/>
          <a:lstStyle/>
          <a:p>
            <a:fld id="{66B1B9D4-E1DB-464B-9255-A879820F9F81}" type="slidenum">
              <a:rPr lang="en-US" smtClean="0"/>
              <a:t>‹#›</a:t>
            </a:fld>
            <a:endParaRPr lang="en-US"/>
          </a:p>
        </p:txBody>
      </p:sp>
    </p:spTree>
    <p:extLst>
      <p:ext uri="{BB962C8B-B14F-4D97-AF65-F5344CB8AC3E}">
        <p14:creationId xmlns:p14="http://schemas.microsoft.com/office/powerpoint/2010/main" val="96119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EA2FC-9A93-694A-93A3-29425B11DCD9}"/>
              </a:ext>
            </a:extLst>
          </p:cNvPr>
          <p:cNvSpPr>
            <a:spLocks noGrp="1"/>
          </p:cNvSpPr>
          <p:nvPr>
            <p:ph type="title" orient="vert"/>
          </p:nvPr>
        </p:nvSpPr>
        <p:spPr>
          <a:xfrm>
            <a:off x="8724900" y="365125"/>
            <a:ext cx="2628900" cy="5811838"/>
          </a:xfrm>
        </p:spPr>
        <p:txBody>
          <a:bodyPr vert="eaVert"/>
          <a:lstStyle>
            <a:lvl1pPr>
              <a:defRPr>
                <a:latin typeface="Roboto" panose="02000000000000000000" pitchFamily="2" charset="0"/>
                <a:ea typeface="Roboto" panose="02000000000000000000" pitchFamily="2"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E1D1A1B1-E66F-C84D-9BE5-56BE44B49137}"/>
              </a:ext>
            </a:extLst>
          </p:cNvPr>
          <p:cNvSpPr>
            <a:spLocks noGrp="1"/>
          </p:cNvSpPr>
          <p:nvPr>
            <p:ph type="body" orient="vert" idx="1"/>
          </p:nvPr>
        </p:nvSpPr>
        <p:spPr>
          <a:xfrm>
            <a:off x="838200" y="365125"/>
            <a:ext cx="7734300" cy="5811838"/>
          </a:xfrm>
        </p:spPr>
        <p:txBody>
          <a:bodyPr vert="eaVert"/>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FB0307-CA06-DB4A-891A-AB46A8787004}"/>
              </a:ext>
            </a:extLst>
          </p:cNvPr>
          <p:cNvSpPr>
            <a:spLocks noGrp="1"/>
          </p:cNvSpPr>
          <p:nvPr>
            <p:ph type="ftr" sz="quarter" idx="11"/>
          </p:nvPr>
        </p:nvSpPr>
        <p:spPr>
          <a:xfrm>
            <a:off x="838200" y="6356350"/>
            <a:ext cx="4605338" cy="365125"/>
          </a:xfrm>
        </p:spPr>
        <p:txBody>
          <a:bodyPr/>
          <a:lstStyle/>
          <a:p>
            <a:r>
              <a:rPr lang="en-US"/>
              <a:t>© National Skills Coalition</a:t>
            </a:r>
          </a:p>
        </p:txBody>
      </p:sp>
      <p:sp>
        <p:nvSpPr>
          <p:cNvPr id="6" name="Slide Number Placeholder 5">
            <a:extLst>
              <a:ext uri="{FF2B5EF4-FFF2-40B4-BE49-F238E27FC236}">
                <a16:creationId xmlns:a16="http://schemas.microsoft.com/office/drawing/2014/main" id="{12C70DE1-E8BD-6A44-94BF-1715253D30E1}"/>
              </a:ext>
            </a:extLst>
          </p:cNvPr>
          <p:cNvSpPr>
            <a:spLocks noGrp="1"/>
          </p:cNvSpPr>
          <p:nvPr>
            <p:ph type="sldNum" sz="quarter" idx="12"/>
          </p:nvPr>
        </p:nvSpPr>
        <p:spPr/>
        <p:txBody>
          <a:bodyPr/>
          <a:lstStyle/>
          <a:p>
            <a:fld id="{66B1B9D4-E1DB-464B-9255-A879820F9F81}" type="slidenum">
              <a:rPr lang="en-US" smtClean="0"/>
              <a:t>‹#›</a:t>
            </a:fld>
            <a:endParaRPr lang="en-US"/>
          </a:p>
        </p:txBody>
      </p:sp>
    </p:spTree>
    <p:extLst>
      <p:ext uri="{BB962C8B-B14F-4D97-AF65-F5344CB8AC3E}">
        <p14:creationId xmlns:p14="http://schemas.microsoft.com/office/powerpoint/2010/main" val="1989088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9E918E-A6ED-4C79-BF50-0276F40653F8}"/>
              </a:ext>
            </a:extLst>
          </p:cNvPr>
          <p:cNvSpPr>
            <a:spLocks noGrp="1"/>
          </p:cNvSpPr>
          <p:nvPr>
            <p:ph type="title"/>
          </p:nvPr>
        </p:nvSpPr>
        <p:spPr>
          <a:xfrm>
            <a:off x="2028825" y="946702"/>
            <a:ext cx="4067176" cy="1249845"/>
          </a:xfrm>
        </p:spPr>
        <p:txBody>
          <a:bodyPr/>
          <a:lstStyle/>
          <a:p>
            <a:r>
              <a:rPr lang="en-US"/>
              <a:t>Click to edit Master title style</a:t>
            </a:r>
          </a:p>
        </p:txBody>
      </p:sp>
      <p:pic>
        <p:nvPicPr>
          <p:cNvPr id="5" name="Picture 4" descr="Logo, icon&#10;&#10;Description automatically generated">
            <a:extLst>
              <a:ext uri="{FF2B5EF4-FFF2-40B4-BE49-F238E27FC236}">
                <a16:creationId xmlns:a16="http://schemas.microsoft.com/office/drawing/2014/main" id="{31BB7255-591D-FF46-8334-051869B699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060" y="283563"/>
            <a:ext cx="371832" cy="384878"/>
          </a:xfrm>
          <a:prstGeom prst="rect">
            <a:avLst/>
          </a:prstGeom>
        </p:spPr>
      </p:pic>
    </p:spTree>
    <p:extLst>
      <p:ext uri="{BB962C8B-B14F-4D97-AF65-F5344CB8AC3E}">
        <p14:creationId xmlns:p14="http://schemas.microsoft.com/office/powerpoint/2010/main" val="2297276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04">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p:spPr>
        <p:txBody>
          <a:bodyPr/>
          <a:lstStyle/>
          <a:p>
            <a:r>
              <a:rPr lang="en-US"/>
              <a:t>Click to edit Master title style</a:t>
            </a:r>
          </a:p>
        </p:txBody>
      </p:sp>
      <p:sp>
        <p:nvSpPr>
          <p:cNvPr id="4" name="Picture Placeholder 8">
            <a:extLst>
              <a:ext uri="{FF2B5EF4-FFF2-40B4-BE49-F238E27FC236}">
                <a16:creationId xmlns:a16="http://schemas.microsoft.com/office/drawing/2014/main" id="{375A5718-5D74-4E87-80EC-F2110E5ADAE7}"/>
              </a:ext>
            </a:extLst>
          </p:cNvPr>
          <p:cNvSpPr>
            <a:spLocks noGrp="1"/>
          </p:cNvSpPr>
          <p:nvPr>
            <p:ph type="pic" sz="quarter" idx="16"/>
          </p:nvPr>
        </p:nvSpPr>
        <p:spPr>
          <a:xfrm>
            <a:off x="7316654" y="1125538"/>
            <a:ext cx="1811382" cy="1689294"/>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Picture Placeholder 8">
            <a:extLst>
              <a:ext uri="{FF2B5EF4-FFF2-40B4-BE49-F238E27FC236}">
                <a16:creationId xmlns:a16="http://schemas.microsoft.com/office/drawing/2014/main" id="{06C01F3E-9E36-4C94-9547-62C82056E6A9}"/>
              </a:ext>
            </a:extLst>
          </p:cNvPr>
          <p:cNvSpPr>
            <a:spLocks noGrp="1"/>
          </p:cNvSpPr>
          <p:nvPr>
            <p:ph type="pic" sz="quarter" idx="17"/>
          </p:nvPr>
        </p:nvSpPr>
        <p:spPr>
          <a:xfrm>
            <a:off x="8621215" y="4478369"/>
            <a:ext cx="2551610" cy="237963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8">
            <a:extLst>
              <a:ext uri="{FF2B5EF4-FFF2-40B4-BE49-F238E27FC236}">
                <a16:creationId xmlns:a16="http://schemas.microsoft.com/office/drawing/2014/main" id="{28362C07-870E-4BE5-8813-72DDF19A066C}"/>
              </a:ext>
            </a:extLst>
          </p:cNvPr>
          <p:cNvSpPr>
            <a:spLocks noGrp="1"/>
          </p:cNvSpPr>
          <p:nvPr>
            <p:ph type="pic" sz="quarter" idx="14"/>
          </p:nvPr>
        </p:nvSpPr>
        <p:spPr>
          <a:xfrm>
            <a:off x="6096000" y="2179130"/>
            <a:ext cx="1811382" cy="1689294"/>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endParaRPr lang="en-US"/>
          </a:p>
        </p:txBody>
      </p:sp>
      <p:pic>
        <p:nvPicPr>
          <p:cNvPr id="7" name="Picture 6" descr="Logo, icon&#10;&#10;Description automatically generated">
            <a:extLst>
              <a:ext uri="{FF2B5EF4-FFF2-40B4-BE49-F238E27FC236}">
                <a16:creationId xmlns:a16="http://schemas.microsoft.com/office/drawing/2014/main" id="{97E49BF4-4182-3345-BF45-EFFF7878A0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060" y="283563"/>
            <a:ext cx="371832" cy="384878"/>
          </a:xfrm>
          <a:prstGeom prst="rect">
            <a:avLst/>
          </a:prstGeom>
        </p:spPr>
      </p:pic>
    </p:spTree>
    <p:extLst>
      <p:ext uri="{BB962C8B-B14F-4D97-AF65-F5344CB8AC3E}">
        <p14:creationId xmlns:p14="http://schemas.microsoft.com/office/powerpoint/2010/main" val="111512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4"/>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2_Title Slide">
    <p:bg>
      <p:bgPr>
        <a:solidFill>
          <a:srgbClr val="0E1E3F"/>
        </a:solidFill>
        <a:effectLst/>
      </p:bgPr>
    </p:bg>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FD3232C4-A1DC-C343-B726-344A475F808C}"/>
              </a:ext>
            </a:extLst>
          </p:cNvPr>
          <p:cNvSpPr>
            <a:spLocks noGrp="1"/>
          </p:cNvSpPr>
          <p:nvPr>
            <p:ph type="title"/>
          </p:nvPr>
        </p:nvSpPr>
        <p:spPr>
          <a:xfrm>
            <a:off x="1007064" y="2607260"/>
            <a:ext cx="8683936" cy="959217"/>
          </a:xfrm>
          <a:prstGeom prst="rect">
            <a:avLst/>
          </a:prstGeom>
          <a:effectLst/>
        </p:spPr>
        <p:txBody>
          <a:bodyPr vert="horz" lIns="0" tIns="192024" rIns="0" bIns="0" rtlCol="0" anchor="t" anchorCtr="0">
            <a:noAutofit/>
          </a:bodyPr>
          <a:lstStyle>
            <a:lvl1pPr>
              <a:defRPr sz="5500" b="1" i="0">
                <a:solidFill>
                  <a:srgbClr val="2A7DE1"/>
                </a:solidFill>
                <a:latin typeface="Adrianna Extrabold" panose="02000505040000020004" pitchFamily="2" charset="0"/>
              </a:defRPr>
            </a:lvl1pPr>
          </a:lstStyle>
          <a:p>
            <a:r>
              <a:rPr lang="en-US"/>
              <a:t>Your title here</a:t>
            </a:r>
          </a:p>
        </p:txBody>
      </p:sp>
    </p:spTree>
    <p:extLst>
      <p:ext uri="{BB962C8B-B14F-4D97-AF65-F5344CB8AC3E}">
        <p14:creationId xmlns:p14="http://schemas.microsoft.com/office/powerpoint/2010/main" val="81599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06E8F0E3-9865-A840-8754-E5A18E6DFB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060" y="283563"/>
            <a:ext cx="371832" cy="384878"/>
          </a:xfrm>
          <a:prstGeom prst="rect">
            <a:avLst/>
          </a:prstGeom>
        </p:spPr>
      </p:pic>
    </p:spTree>
    <p:extLst>
      <p:ext uri="{BB962C8B-B14F-4D97-AF65-F5344CB8AC3E}">
        <p14:creationId xmlns:p14="http://schemas.microsoft.com/office/powerpoint/2010/main" val="24847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9876A-1D25-D44B-9B10-6C54716D50C2}"/>
              </a:ext>
            </a:extLst>
          </p:cNvPr>
          <p:cNvSpPr>
            <a:spLocks noGrp="1"/>
          </p:cNvSpPr>
          <p:nvPr>
            <p:ph idx="1"/>
          </p:nvPr>
        </p:nvSpPr>
        <p:spPr>
          <a:xfrm>
            <a:off x="841248" y="2660904"/>
            <a:ext cx="10515600" cy="351948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73B1193-D012-3242-BD2E-8BE61D4DE651}"/>
              </a:ext>
            </a:extLst>
          </p:cNvPr>
          <p:cNvSpPr>
            <a:spLocks noGrp="1"/>
          </p:cNvSpPr>
          <p:nvPr>
            <p:ph type="title"/>
          </p:nvPr>
        </p:nvSpPr>
        <p:spPr>
          <a:xfrm>
            <a:off x="838200" y="734420"/>
            <a:ext cx="7619999" cy="1109469"/>
          </a:xfrm>
        </p:spPr>
        <p:txBody>
          <a:bodyPr>
            <a:noAutofit/>
          </a:bodyPr>
          <a:lstStyle>
            <a:lvl1pPr>
              <a:defRPr lang="en-US" b="1" smtClean="0">
                <a:solidFill>
                  <a:schemeClr val="tx2"/>
                </a:solidFill>
                <a:effectLst/>
                <a:latin typeface="Roboto" panose="02000000000000000000" pitchFamily="2" charset="0"/>
                <a:ea typeface="Roboto" panose="02000000000000000000" pitchFamily="2" charset="0"/>
                <a:cs typeface="Arial" panose="020B0604020202020204" pitchFamily="34" charset="0"/>
              </a:defRPr>
            </a:lvl1pPr>
          </a:lstStyle>
          <a:p>
            <a:r>
              <a:rPr lang="en-US"/>
              <a:t>Click to edit Master title style</a:t>
            </a:r>
            <a:endParaRPr lang="en-US">
              <a:solidFill>
                <a:srgbClr val="0033A1"/>
              </a:solidFill>
              <a:effectLst/>
              <a:latin typeface="Roboto" pitchFamily="2" charset="0"/>
            </a:endParaRPr>
          </a:p>
        </p:txBody>
      </p:sp>
      <p:sp>
        <p:nvSpPr>
          <p:cNvPr id="9" name="Footer Placeholder 4">
            <a:extLst>
              <a:ext uri="{FF2B5EF4-FFF2-40B4-BE49-F238E27FC236}">
                <a16:creationId xmlns:a16="http://schemas.microsoft.com/office/drawing/2014/main" id="{A51F6710-0523-304C-99A8-47A22375699B}"/>
              </a:ext>
            </a:extLst>
          </p:cNvPr>
          <p:cNvSpPr>
            <a:spLocks noGrp="1"/>
          </p:cNvSpPr>
          <p:nvPr>
            <p:ph type="ftr" sz="quarter" idx="3"/>
          </p:nvPr>
        </p:nvSpPr>
        <p:spPr>
          <a:xfrm>
            <a:off x="838200" y="6356350"/>
            <a:ext cx="4114800" cy="365125"/>
          </a:xfrm>
          <a:prstGeom prst="rect">
            <a:avLst/>
          </a:prstGeom>
        </p:spPr>
        <p:txBody>
          <a:bodyPr vert="horz" lIns="0" tIns="0" rIns="91440" bIns="0" rtlCol="0" anchor="ctr"/>
          <a:lstStyle>
            <a:lvl1pPr algn="l">
              <a:defRPr sz="1200">
                <a:solidFill>
                  <a:schemeClr val="tx1">
                    <a:tint val="75000"/>
                  </a:schemeClr>
                </a:solidFill>
              </a:defRPr>
            </a:lvl1pPr>
          </a:lstStyle>
          <a:p>
            <a:r>
              <a:rPr lang="en-US"/>
              <a:t>© National Skills Coalition</a:t>
            </a:r>
          </a:p>
        </p:txBody>
      </p:sp>
      <p:sp>
        <p:nvSpPr>
          <p:cNvPr id="10" name="Slide Number Placeholder 5">
            <a:extLst>
              <a:ext uri="{FF2B5EF4-FFF2-40B4-BE49-F238E27FC236}">
                <a16:creationId xmlns:a16="http://schemas.microsoft.com/office/drawing/2014/main" id="{EAD221BB-1E6B-9B43-8D1A-4728921FF320}"/>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2"/>
                </a:solidFill>
              </a:defRPr>
            </a:lvl1pPr>
          </a:lstStyle>
          <a:p>
            <a:fld id="{66B1B9D4-E1DB-464B-9255-A879820F9F81}" type="slidenum">
              <a:rPr lang="en-US" smtClean="0"/>
              <a:pPr/>
              <a:t>‹#›</a:t>
            </a:fld>
            <a:endParaRPr lang="en-US"/>
          </a:p>
        </p:txBody>
      </p:sp>
      <p:pic>
        <p:nvPicPr>
          <p:cNvPr id="12" name="Picture 11">
            <a:extLst>
              <a:ext uri="{FF2B5EF4-FFF2-40B4-BE49-F238E27FC236}">
                <a16:creationId xmlns:a16="http://schemas.microsoft.com/office/drawing/2014/main" id="{11FA13A3-1E26-6E45-A335-8B6451D6F2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9553" b="66173"/>
          <a:stretch/>
        </p:blipFill>
        <p:spPr>
          <a:xfrm>
            <a:off x="11117178" y="339009"/>
            <a:ext cx="611271" cy="511223"/>
          </a:xfrm>
          <a:prstGeom prst="rect">
            <a:avLst/>
          </a:prstGeom>
        </p:spPr>
      </p:pic>
      <p:pic>
        <p:nvPicPr>
          <p:cNvPr id="13" name="Picture 12">
            <a:extLst>
              <a:ext uri="{FF2B5EF4-FFF2-40B4-BE49-F238E27FC236}">
                <a16:creationId xmlns:a16="http://schemas.microsoft.com/office/drawing/2014/main" id="{F73EC2DD-926C-EF4D-A342-0A0F12CDEC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136" t="38884" r="7350" b="59534"/>
          <a:stretch/>
        </p:blipFill>
        <p:spPr>
          <a:xfrm>
            <a:off x="0" y="1892809"/>
            <a:ext cx="3525513" cy="45719"/>
          </a:xfrm>
          <a:prstGeom prst="rect">
            <a:avLst/>
          </a:prstGeom>
        </p:spPr>
      </p:pic>
    </p:spTree>
    <p:extLst>
      <p:ext uri="{BB962C8B-B14F-4D97-AF65-F5344CB8AC3E}">
        <p14:creationId xmlns:p14="http://schemas.microsoft.com/office/powerpoint/2010/main" val="174464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9876A-1D25-D44B-9B10-6C54716D50C2}"/>
              </a:ext>
            </a:extLst>
          </p:cNvPr>
          <p:cNvSpPr>
            <a:spLocks noGrp="1"/>
          </p:cNvSpPr>
          <p:nvPr>
            <p:ph idx="1"/>
          </p:nvPr>
        </p:nvSpPr>
        <p:spPr>
          <a:xfrm>
            <a:off x="841248" y="2660904"/>
            <a:ext cx="10515600" cy="351948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73B1193-D012-3242-BD2E-8BE61D4DE651}"/>
              </a:ext>
            </a:extLst>
          </p:cNvPr>
          <p:cNvSpPr>
            <a:spLocks noGrp="1"/>
          </p:cNvSpPr>
          <p:nvPr>
            <p:ph type="title"/>
          </p:nvPr>
        </p:nvSpPr>
        <p:spPr>
          <a:xfrm>
            <a:off x="838200" y="734420"/>
            <a:ext cx="7619999" cy="1109469"/>
          </a:xfrm>
        </p:spPr>
        <p:txBody>
          <a:bodyPr>
            <a:noAutofit/>
          </a:bodyPr>
          <a:lstStyle>
            <a:lvl1pPr>
              <a:defRPr lang="en-US" b="1" smtClean="0">
                <a:solidFill>
                  <a:schemeClr val="tx2"/>
                </a:solidFill>
                <a:effectLst/>
                <a:latin typeface="Roboto" panose="02000000000000000000" pitchFamily="2" charset="0"/>
                <a:ea typeface="Roboto" panose="02000000000000000000" pitchFamily="2" charset="0"/>
                <a:cs typeface="Arial" panose="020B0604020202020204" pitchFamily="34" charset="0"/>
              </a:defRPr>
            </a:lvl1pPr>
          </a:lstStyle>
          <a:p>
            <a:r>
              <a:rPr lang="en-US"/>
              <a:t>Click to edit Master title style</a:t>
            </a:r>
            <a:endParaRPr lang="en-US">
              <a:solidFill>
                <a:srgbClr val="0033A1"/>
              </a:solidFill>
              <a:effectLst/>
              <a:latin typeface="Roboto" pitchFamily="2" charset="0"/>
            </a:endParaRPr>
          </a:p>
        </p:txBody>
      </p:sp>
      <p:sp>
        <p:nvSpPr>
          <p:cNvPr id="9" name="Footer Placeholder 4">
            <a:extLst>
              <a:ext uri="{FF2B5EF4-FFF2-40B4-BE49-F238E27FC236}">
                <a16:creationId xmlns:a16="http://schemas.microsoft.com/office/drawing/2014/main" id="{A51F6710-0523-304C-99A8-47A22375699B}"/>
              </a:ext>
            </a:extLst>
          </p:cNvPr>
          <p:cNvSpPr>
            <a:spLocks noGrp="1"/>
          </p:cNvSpPr>
          <p:nvPr>
            <p:ph type="ftr" sz="quarter" idx="3"/>
          </p:nvPr>
        </p:nvSpPr>
        <p:spPr>
          <a:xfrm>
            <a:off x="838200" y="6356350"/>
            <a:ext cx="4114800" cy="365125"/>
          </a:xfrm>
          <a:prstGeom prst="rect">
            <a:avLst/>
          </a:prstGeom>
        </p:spPr>
        <p:txBody>
          <a:bodyPr vert="horz" lIns="0" tIns="0" rIns="91440" bIns="0" rtlCol="0" anchor="ctr"/>
          <a:lstStyle>
            <a:lvl1pPr algn="l">
              <a:defRPr sz="1200">
                <a:solidFill>
                  <a:schemeClr val="tx1">
                    <a:tint val="75000"/>
                  </a:schemeClr>
                </a:solidFill>
              </a:defRPr>
            </a:lvl1pPr>
          </a:lstStyle>
          <a:p>
            <a:r>
              <a:rPr lang="en-US"/>
              <a:t>© National Skills Coalition</a:t>
            </a:r>
          </a:p>
        </p:txBody>
      </p:sp>
      <p:sp>
        <p:nvSpPr>
          <p:cNvPr id="10" name="Slide Number Placeholder 5">
            <a:extLst>
              <a:ext uri="{FF2B5EF4-FFF2-40B4-BE49-F238E27FC236}">
                <a16:creationId xmlns:a16="http://schemas.microsoft.com/office/drawing/2014/main" id="{EAD221BB-1E6B-9B43-8D1A-4728921FF320}"/>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2"/>
                </a:solidFill>
              </a:defRPr>
            </a:lvl1pPr>
          </a:lstStyle>
          <a:p>
            <a:fld id="{66B1B9D4-E1DB-464B-9255-A879820F9F81}" type="slidenum">
              <a:rPr lang="en-US" smtClean="0"/>
              <a:pPr/>
              <a:t>‹#›</a:t>
            </a:fld>
            <a:endParaRPr lang="en-US"/>
          </a:p>
        </p:txBody>
      </p:sp>
      <p:pic>
        <p:nvPicPr>
          <p:cNvPr id="12" name="Picture 11">
            <a:extLst>
              <a:ext uri="{FF2B5EF4-FFF2-40B4-BE49-F238E27FC236}">
                <a16:creationId xmlns:a16="http://schemas.microsoft.com/office/drawing/2014/main" id="{11FA13A3-1E26-6E45-A335-8B6451D6F2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9553" b="66173"/>
          <a:stretch/>
        </p:blipFill>
        <p:spPr>
          <a:xfrm>
            <a:off x="11117178" y="339009"/>
            <a:ext cx="611271" cy="511223"/>
          </a:xfrm>
          <a:prstGeom prst="rect">
            <a:avLst/>
          </a:prstGeom>
        </p:spPr>
      </p:pic>
      <p:pic>
        <p:nvPicPr>
          <p:cNvPr id="13" name="Picture 12">
            <a:extLst>
              <a:ext uri="{FF2B5EF4-FFF2-40B4-BE49-F238E27FC236}">
                <a16:creationId xmlns:a16="http://schemas.microsoft.com/office/drawing/2014/main" id="{F73EC2DD-926C-EF4D-A342-0A0F12CDEC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136" t="38884" r="7350" b="59534"/>
          <a:stretch/>
        </p:blipFill>
        <p:spPr>
          <a:xfrm>
            <a:off x="0" y="1892809"/>
            <a:ext cx="3525513" cy="45719"/>
          </a:xfrm>
          <a:prstGeom prst="rect">
            <a:avLst/>
          </a:prstGeom>
        </p:spPr>
      </p:pic>
    </p:spTree>
    <p:extLst>
      <p:ext uri="{BB962C8B-B14F-4D97-AF65-F5344CB8AC3E}">
        <p14:creationId xmlns:p14="http://schemas.microsoft.com/office/powerpoint/2010/main" val="6343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5A4A35E-E77E-CF4A-A0C5-155BB68310B2}"/>
              </a:ext>
            </a:extLst>
          </p:cNvPr>
          <p:cNvSpPr>
            <a:spLocks noGrp="1"/>
          </p:cNvSpPr>
          <p:nvPr>
            <p:ph type="pic" sz="quarter" idx="10"/>
          </p:nvPr>
        </p:nvSpPr>
        <p:spPr>
          <a:xfrm>
            <a:off x="0" y="0"/>
            <a:ext cx="12192000" cy="6858000"/>
          </a:xfrm>
        </p:spPr>
        <p:txBody>
          <a:bodyPr/>
          <a:lstStyle/>
          <a:p>
            <a:endParaRPr lang="en-US"/>
          </a:p>
        </p:txBody>
      </p:sp>
      <p:pic>
        <p:nvPicPr>
          <p:cNvPr id="11" name="Picture 10">
            <a:extLst>
              <a:ext uri="{FF2B5EF4-FFF2-40B4-BE49-F238E27FC236}">
                <a16:creationId xmlns:a16="http://schemas.microsoft.com/office/drawing/2014/main" id="{CE852B61-9121-E944-8588-E9F49FA6D8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9553" b="66173"/>
          <a:stretch/>
        </p:blipFill>
        <p:spPr>
          <a:xfrm>
            <a:off x="11117178" y="339009"/>
            <a:ext cx="611271" cy="511223"/>
          </a:xfrm>
          <a:prstGeom prst="rect">
            <a:avLst/>
          </a:prstGeom>
        </p:spPr>
      </p:pic>
      <p:sp>
        <p:nvSpPr>
          <p:cNvPr id="8" name="Slide Number Placeholder 5">
            <a:extLst>
              <a:ext uri="{FF2B5EF4-FFF2-40B4-BE49-F238E27FC236}">
                <a16:creationId xmlns:a16="http://schemas.microsoft.com/office/drawing/2014/main" id="{C63F608F-62F2-D642-899F-18F7DCA23778}"/>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2"/>
                </a:solidFill>
              </a:defRPr>
            </a:lvl1pPr>
          </a:lstStyle>
          <a:p>
            <a:fld id="{66B1B9D4-E1DB-464B-9255-A879820F9F81}" type="slidenum">
              <a:rPr lang="en-US" smtClean="0"/>
              <a:pPr/>
              <a:t>‹#›</a:t>
            </a:fld>
            <a:endParaRPr lang="en-US"/>
          </a:p>
        </p:txBody>
      </p:sp>
      <p:sp>
        <p:nvSpPr>
          <p:cNvPr id="7" name="Footer Placeholder 4">
            <a:extLst>
              <a:ext uri="{FF2B5EF4-FFF2-40B4-BE49-F238E27FC236}">
                <a16:creationId xmlns:a16="http://schemas.microsoft.com/office/drawing/2014/main" id="{BE0ADDAF-8FA9-5F4C-87E3-F9A7BCCBEB50}"/>
              </a:ext>
            </a:extLst>
          </p:cNvPr>
          <p:cNvSpPr>
            <a:spLocks noGrp="1"/>
          </p:cNvSpPr>
          <p:nvPr>
            <p:ph type="ftr" sz="quarter" idx="3"/>
          </p:nvPr>
        </p:nvSpPr>
        <p:spPr>
          <a:xfrm>
            <a:off x="838200" y="6356350"/>
            <a:ext cx="4114800" cy="365125"/>
          </a:xfrm>
          <a:prstGeom prst="rect">
            <a:avLst/>
          </a:prstGeom>
        </p:spPr>
        <p:txBody>
          <a:bodyPr vert="horz" lIns="0" tIns="0" rIns="91440" bIns="0" rtlCol="0" anchor="ctr"/>
          <a:lstStyle>
            <a:lvl1pPr algn="l">
              <a:defRPr sz="1200">
                <a:solidFill>
                  <a:schemeClr val="tx1">
                    <a:tint val="75000"/>
                  </a:schemeClr>
                </a:solidFill>
              </a:defRPr>
            </a:lvl1pPr>
          </a:lstStyle>
          <a:p>
            <a:r>
              <a:rPr lang="en-US"/>
              <a:t>© National Skills Coalition</a:t>
            </a:r>
          </a:p>
        </p:txBody>
      </p:sp>
      <p:sp>
        <p:nvSpPr>
          <p:cNvPr id="2" name="Title 1">
            <a:extLst>
              <a:ext uri="{FF2B5EF4-FFF2-40B4-BE49-F238E27FC236}">
                <a16:creationId xmlns:a16="http://schemas.microsoft.com/office/drawing/2014/main" id="{7ED42BDE-1056-204F-9BD3-944859E6FC3E}"/>
              </a:ext>
            </a:extLst>
          </p:cNvPr>
          <p:cNvSpPr>
            <a:spLocks noGrp="1"/>
          </p:cNvSpPr>
          <p:nvPr>
            <p:ph type="title"/>
          </p:nvPr>
        </p:nvSpPr>
        <p:spPr>
          <a:xfrm>
            <a:off x="831850" y="1709739"/>
            <a:ext cx="5921876" cy="2316830"/>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22630BB-C5EC-2740-992F-86F1EEE0929F}"/>
              </a:ext>
            </a:extLst>
          </p:cNvPr>
          <p:cNvSpPr>
            <a:spLocks noGrp="1"/>
          </p:cNvSpPr>
          <p:nvPr>
            <p:ph type="body" idx="1"/>
          </p:nvPr>
        </p:nvSpPr>
        <p:spPr>
          <a:xfrm>
            <a:off x="831850" y="4426954"/>
            <a:ext cx="4879139" cy="558798"/>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4709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7205-CD62-CB40-A803-21B08D13326E}"/>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9D5713C-4545-584A-9A0C-EDCFCBEB1ADA}"/>
              </a:ext>
            </a:extLst>
          </p:cNvPr>
          <p:cNvSpPr>
            <a:spLocks noGrp="1"/>
          </p:cNvSpPr>
          <p:nvPr>
            <p:ph sz="half" idx="1"/>
          </p:nvPr>
        </p:nvSpPr>
        <p:spPr>
          <a:xfrm>
            <a:off x="838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025D5B-700F-7C4D-832C-CC5435BA723E}"/>
              </a:ext>
            </a:extLst>
          </p:cNvPr>
          <p:cNvSpPr>
            <a:spLocks noGrp="1"/>
          </p:cNvSpPr>
          <p:nvPr>
            <p:ph sz="half" idx="2"/>
          </p:nvPr>
        </p:nvSpPr>
        <p:spPr>
          <a:xfrm>
            <a:off x="6172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E141DB8-681A-BE48-8FC1-5D525AC2280F}"/>
              </a:ext>
            </a:extLst>
          </p:cNvPr>
          <p:cNvSpPr>
            <a:spLocks noGrp="1"/>
          </p:cNvSpPr>
          <p:nvPr>
            <p:ph type="ftr" sz="quarter" idx="11"/>
          </p:nvPr>
        </p:nvSpPr>
        <p:spPr>
          <a:xfrm>
            <a:off x="838200" y="6356350"/>
            <a:ext cx="4114800" cy="365125"/>
          </a:xfrm>
        </p:spPr>
        <p:txBody>
          <a:bodyPr/>
          <a:lstStyle/>
          <a:p>
            <a:r>
              <a:rPr lang="en-US"/>
              <a:t>© National Skills Coalition</a:t>
            </a:r>
          </a:p>
        </p:txBody>
      </p:sp>
      <p:sp>
        <p:nvSpPr>
          <p:cNvPr id="7" name="Slide Number Placeholder 6">
            <a:extLst>
              <a:ext uri="{FF2B5EF4-FFF2-40B4-BE49-F238E27FC236}">
                <a16:creationId xmlns:a16="http://schemas.microsoft.com/office/drawing/2014/main" id="{63F1FB49-41E4-8142-96FC-9032C269D885}"/>
              </a:ext>
            </a:extLst>
          </p:cNvPr>
          <p:cNvSpPr>
            <a:spLocks noGrp="1"/>
          </p:cNvSpPr>
          <p:nvPr>
            <p:ph type="sldNum" sz="quarter" idx="12"/>
          </p:nvPr>
        </p:nvSpPr>
        <p:spPr/>
        <p:txBody>
          <a:bodyPr/>
          <a:lstStyle/>
          <a:p>
            <a:fld id="{66B1B9D4-E1DB-464B-9255-A879820F9F81}" type="slidenum">
              <a:rPr lang="en-US" smtClean="0"/>
              <a:t>‹#›</a:t>
            </a:fld>
            <a:endParaRPr lang="en-US"/>
          </a:p>
        </p:txBody>
      </p:sp>
    </p:spTree>
    <p:extLst>
      <p:ext uri="{BB962C8B-B14F-4D97-AF65-F5344CB8AC3E}">
        <p14:creationId xmlns:p14="http://schemas.microsoft.com/office/powerpoint/2010/main" val="118393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A887-D01F-1F40-BD91-29C6577F34A8}"/>
              </a:ext>
            </a:extLst>
          </p:cNvPr>
          <p:cNvSpPr>
            <a:spLocks noGrp="1"/>
          </p:cNvSpPr>
          <p:nvPr>
            <p:ph type="title"/>
          </p:nvPr>
        </p:nvSpPr>
        <p:spPr>
          <a:xfrm>
            <a:off x="839788" y="365125"/>
            <a:ext cx="10515600" cy="1325563"/>
          </a:xfrm>
        </p:spPr>
        <p:txBody>
          <a:bodyPr/>
          <a:lstStyle>
            <a:lvl1pPr>
              <a:defRPr>
                <a:latin typeface="Roboto" panose="02000000000000000000" pitchFamily="2" charset="0"/>
                <a:ea typeface="Roboto"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E3FC7A44-FCFE-B44A-8441-F0334893287C}"/>
              </a:ext>
            </a:extLst>
          </p:cNvPr>
          <p:cNvSpPr>
            <a:spLocks noGrp="1"/>
          </p:cNvSpPr>
          <p:nvPr>
            <p:ph type="body" idx="1"/>
          </p:nvPr>
        </p:nvSpPr>
        <p:spPr>
          <a:xfrm>
            <a:off x="839788" y="1681163"/>
            <a:ext cx="5157787" cy="823912"/>
          </a:xfrm>
        </p:spPr>
        <p:txBody>
          <a:bodyPr anchor="b"/>
          <a:lstStyle>
            <a:lvl1pPr marL="0" indent="0">
              <a:buNone/>
              <a:defRPr sz="2400" b="1">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3B41C-CCF5-7B4F-9AD1-7E7887E4442A}"/>
              </a:ext>
            </a:extLst>
          </p:cNvPr>
          <p:cNvSpPr>
            <a:spLocks noGrp="1"/>
          </p:cNvSpPr>
          <p:nvPr>
            <p:ph sz="half" idx="2"/>
          </p:nvPr>
        </p:nvSpPr>
        <p:spPr>
          <a:xfrm>
            <a:off x="839788" y="2505075"/>
            <a:ext cx="5157787" cy="368458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3438E5-657D-8D49-986A-B218C5D91FEA}"/>
              </a:ext>
            </a:extLst>
          </p:cNvPr>
          <p:cNvSpPr>
            <a:spLocks noGrp="1"/>
          </p:cNvSpPr>
          <p:nvPr>
            <p:ph type="body" sz="quarter" idx="3"/>
          </p:nvPr>
        </p:nvSpPr>
        <p:spPr>
          <a:xfrm>
            <a:off x="6172200" y="1681163"/>
            <a:ext cx="5183188" cy="823912"/>
          </a:xfrm>
        </p:spPr>
        <p:txBody>
          <a:bodyPr anchor="b"/>
          <a:lstStyle>
            <a:lvl1pPr marL="0" indent="0">
              <a:buNone/>
              <a:defRPr sz="2400" b="1">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B8137C-3AFD-414F-B449-181A2E9DE7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AAC1401-7CF7-BD4B-B183-161D98BDDDDF}"/>
              </a:ext>
            </a:extLst>
          </p:cNvPr>
          <p:cNvSpPr>
            <a:spLocks noGrp="1"/>
          </p:cNvSpPr>
          <p:nvPr>
            <p:ph type="ftr" sz="quarter" idx="11"/>
          </p:nvPr>
        </p:nvSpPr>
        <p:spPr>
          <a:xfrm>
            <a:off x="838200" y="6356350"/>
            <a:ext cx="4133850" cy="365125"/>
          </a:xfrm>
        </p:spPr>
        <p:txBody>
          <a:bodyPr/>
          <a:lstStyle/>
          <a:p>
            <a:r>
              <a:rPr lang="en-US"/>
              <a:t>© National Skills Coalition</a:t>
            </a:r>
          </a:p>
        </p:txBody>
      </p:sp>
      <p:sp>
        <p:nvSpPr>
          <p:cNvPr id="9" name="Slide Number Placeholder 8">
            <a:extLst>
              <a:ext uri="{FF2B5EF4-FFF2-40B4-BE49-F238E27FC236}">
                <a16:creationId xmlns:a16="http://schemas.microsoft.com/office/drawing/2014/main" id="{7FBB5F5F-0965-164B-9C62-AB3D7FB2795E}"/>
              </a:ext>
            </a:extLst>
          </p:cNvPr>
          <p:cNvSpPr>
            <a:spLocks noGrp="1"/>
          </p:cNvSpPr>
          <p:nvPr>
            <p:ph type="sldNum" sz="quarter" idx="12"/>
          </p:nvPr>
        </p:nvSpPr>
        <p:spPr/>
        <p:txBody>
          <a:bodyPr/>
          <a:lstStyle/>
          <a:p>
            <a:fld id="{66B1B9D4-E1DB-464B-9255-A879820F9F81}" type="slidenum">
              <a:rPr lang="en-US" smtClean="0"/>
              <a:t>‹#›</a:t>
            </a:fld>
            <a:endParaRPr lang="en-US"/>
          </a:p>
        </p:txBody>
      </p:sp>
    </p:spTree>
    <p:extLst>
      <p:ext uri="{BB962C8B-B14F-4D97-AF65-F5344CB8AC3E}">
        <p14:creationId xmlns:p14="http://schemas.microsoft.com/office/powerpoint/2010/main" val="159015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BB2C-39BE-B84E-9DC9-AE59B3E1CC18}"/>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p>
        </p:txBody>
      </p:sp>
      <p:sp>
        <p:nvSpPr>
          <p:cNvPr id="4" name="Footer Placeholder 3">
            <a:extLst>
              <a:ext uri="{FF2B5EF4-FFF2-40B4-BE49-F238E27FC236}">
                <a16:creationId xmlns:a16="http://schemas.microsoft.com/office/drawing/2014/main" id="{78AC01C0-4B24-CB42-A804-434642B836C2}"/>
              </a:ext>
            </a:extLst>
          </p:cNvPr>
          <p:cNvSpPr>
            <a:spLocks noGrp="1"/>
          </p:cNvSpPr>
          <p:nvPr>
            <p:ph type="ftr" sz="quarter" idx="11"/>
          </p:nvPr>
        </p:nvSpPr>
        <p:spPr>
          <a:xfrm>
            <a:off x="838199" y="6356350"/>
            <a:ext cx="3948113" cy="365125"/>
          </a:xfrm>
        </p:spPr>
        <p:txBody>
          <a:bodyPr/>
          <a:lstStyle/>
          <a:p>
            <a:r>
              <a:rPr lang="en-US"/>
              <a:t>© National Skills Coalition</a:t>
            </a:r>
          </a:p>
        </p:txBody>
      </p:sp>
      <p:sp>
        <p:nvSpPr>
          <p:cNvPr id="5" name="Slide Number Placeholder 4">
            <a:extLst>
              <a:ext uri="{FF2B5EF4-FFF2-40B4-BE49-F238E27FC236}">
                <a16:creationId xmlns:a16="http://schemas.microsoft.com/office/drawing/2014/main" id="{1DE5AE00-26FE-5049-BEC6-1B9DD2501AB2}"/>
              </a:ext>
            </a:extLst>
          </p:cNvPr>
          <p:cNvSpPr>
            <a:spLocks noGrp="1"/>
          </p:cNvSpPr>
          <p:nvPr>
            <p:ph type="sldNum" sz="quarter" idx="12"/>
          </p:nvPr>
        </p:nvSpPr>
        <p:spPr/>
        <p:txBody>
          <a:bodyPr/>
          <a:lstStyle/>
          <a:p>
            <a:fld id="{66B1B9D4-E1DB-464B-9255-A879820F9F81}" type="slidenum">
              <a:rPr lang="en-US" smtClean="0"/>
              <a:t>‹#›</a:t>
            </a:fld>
            <a:endParaRPr lang="en-US"/>
          </a:p>
        </p:txBody>
      </p:sp>
    </p:spTree>
    <p:extLst>
      <p:ext uri="{BB962C8B-B14F-4D97-AF65-F5344CB8AC3E}">
        <p14:creationId xmlns:p14="http://schemas.microsoft.com/office/powerpoint/2010/main" val="15234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05CF15-446C-E446-81DA-6B52B548B79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D82D3FF2-2F2F-F841-B957-0F87C9D4DA47}"/>
              </a:ext>
            </a:extLst>
          </p:cNvPr>
          <p:cNvSpPr>
            <a:spLocks noGrp="1"/>
          </p:cNvSpPr>
          <p:nvPr>
            <p:ph type="ftr" sz="quarter" idx="11"/>
          </p:nvPr>
        </p:nvSpPr>
        <p:spPr/>
        <p:txBody>
          <a:bodyPr/>
          <a:lstStyle/>
          <a:p>
            <a:r>
              <a:rPr lang="en-US"/>
              <a:t>© National Skills Coalition</a:t>
            </a:r>
          </a:p>
        </p:txBody>
      </p:sp>
      <p:sp>
        <p:nvSpPr>
          <p:cNvPr id="4" name="Slide Number Placeholder 3">
            <a:extLst>
              <a:ext uri="{FF2B5EF4-FFF2-40B4-BE49-F238E27FC236}">
                <a16:creationId xmlns:a16="http://schemas.microsoft.com/office/drawing/2014/main" id="{A56282C3-E47C-D147-9ECC-B5B561F46ECE}"/>
              </a:ext>
            </a:extLst>
          </p:cNvPr>
          <p:cNvSpPr>
            <a:spLocks noGrp="1"/>
          </p:cNvSpPr>
          <p:nvPr>
            <p:ph type="sldNum" sz="quarter" idx="12"/>
          </p:nvPr>
        </p:nvSpPr>
        <p:spPr/>
        <p:txBody>
          <a:bodyPr/>
          <a:lstStyle/>
          <a:p>
            <a:fld id="{66B1B9D4-E1DB-464B-9255-A879820F9F81}" type="slidenum">
              <a:rPr lang="en-US" smtClean="0"/>
              <a:t>‹#›</a:t>
            </a:fld>
            <a:endParaRPr lang="en-US"/>
          </a:p>
        </p:txBody>
      </p:sp>
    </p:spTree>
    <p:extLst>
      <p:ext uri="{BB962C8B-B14F-4D97-AF65-F5344CB8AC3E}">
        <p14:creationId xmlns:p14="http://schemas.microsoft.com/office/powerpoint/2010/main" val="282599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6A7B1-88A1-C54A-8DCE-E4EB8459EB24}"/>
              </a:ext>
            </a:extLst>
          </p:cNvPr>
          <p:cNvSpPr>
            <a:spLocks noGrp="1"/>
          </p:cNvSpPr>
          <p:nvPr>
            <p:ph type="title"/>
          </p:nvPr>
        </p:nvSpPr>
        <p:spPr>
          <a:xfrm>
            <a:off x="839788" y="457200"/>
            <a:ext cx="3932237" cy="1600200"/>
          </a:xfrm>
        </p:spPr>
        <p:txBody>
          <a:bodyPr anchor="b"/>
          <a:lstStyle>
            <a:lvl1pPr>
              <a:defRPr sz="3200">
                <a:latin typeface="Roboto" panose="02000000000000000000" pitchFamily="2" charset="0"/>
                <a:ea typeface="Roboto"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24E4168-96BA-8C4B-98D6-2AEE1BDA00BF}"/>
              </a:ext>
            </a:extLst>
          </p:cNvPr>
          <p:cNvSpPr>
            <a:spLocks noGrp="1"/>
          </p:cNvSpPr>
          <p:nvPr>
            <p:ph idx="1"/>
          </p:nvPr>
        </p:nvSpPr>
        <p:spPr>
          <a:xfrm>
            <a:off x="5183188" y="987425"/>
            <a:ext cx="6172200" cy="4873625"/>
          </a:xfrm>
        </p:spPr>
        <p:txBody>
          <a:bodyPr/>
          <a:lstStyle>
            <a:lvl1pPr>
              <a:defRPr sz="3200">
                <a:latin typeface="Roboto" panose="02000000000000000000" pitchFamily="2" charset="0"/>
                <a:ea typeface="Roboto" panose="02000000000000000000" pitchFamily="2" charset="0"/>
              </a:defRPr>
            </a:lvl1pPr>
            <a:lvl2pPr>
              <a:defRPr sz="2800">
                <a:latin typeface="Roboto" panose="02000000000000000000" pitchFamily="2" charset="0"/>
                <a:ea typeface="Roboto" panose="02000000000000000000" pitchFamily="2" charset="0"/>
              </a:defRPr>
            </a:lvl2pPr>
            <a:lvl3pPr>
              <a:defRPr sz="2400">
                <a:latin typeface="Roboto" panose="02000000000000000000" pitchFamily="2" charset="0"/>
                <a:ea typeface="Roboto" panose="02000000000000000000" pitchFamily="2" charset="0"/>
              </a:defRPr>
            </a:lvl3pPr>
            <a:lvl4pPr>
              <a:defRPr sz="2000">
                <a:latin typeface="Roboto" panose="02000000000000000000" pitchFamily="2" charset="0"/>
                <a:ea typeface="Roboto" panose="02000000000000000000" pitchFamily="2" charset="0"/>
              </a:defRPr>
            </a:lvl4pPr>
            <a:lvl5pPr>
              <a:defRPr sz="2000">
                <a:latin typeface="Roboto" panose="02000000000000000000" pitchFamily="2" charset="0"/>
                <a:ea typeface="Roboto" panose="020000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86A737-218C-B645-A108-693C26CEC13F}"/>
              </a:ext>
            </a:extLst>
          </p:cNvPr>
          <p:cNvSpPr>
            <a:spLocks noGrp="1"/>
          </p:cNvSpPr>
          <p:nvPr>
            <p:ph type="body" sz="half" idx="2"/>
          </p:nvPr>
        </p:nvSpPr>
        <p:spPr>
          <a:xfrm>
            <a:off x="839788" y="2057400"/>
            <a:ext cx="3932237"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7A82BC1-5231-F948-B1F5-4BC68CC20657}"/>
              </a:ext>
            </a:extLst>
          </p:cNvPr>
          <p:cNvSpPr>
            <a:spLocks noGrp="1"/>
          </p:cNvSpPr>
          <p:nvPr>
            <p:ph type="ftr" sz="quarter" idx="11"/>
          </p:nvPr>
        </p:nvSpPr>
        <p:spPr>
          <a:xfrm>
            <a:off x="838200" y="6356350"/>
            <a:ext cx="3932237" cy="365125"/>
          </a:xfrm>
        </p:spPr>
        <p:txBody>
          <a:bodyPr/>
          <a:lstStyle>
            <a:lvl1pPr>
              <a:defRPr>
                <a:latin typeface="Roboto" panose="02000000000000000000" pitchFamily="2" charset="0"/>
                <a:ea typeface="Roboto" panose="02000000000000000000" pitchFamily="2" charset="0"/>
              </a:defRPr>
            </a:lvl1pPr>
          </a:lstStyle>
          <a:p>
            <a:r>
              <a:rPr lang="en-US"/>
              <a:t>© National Skills Coalition</a:t>
            </a:r>
            <a:endParaRPr lang="en-US">
              <a:latin typeface="Roboto" panose="02000000000000000000" pitchFamily="2" charset="0"/>
              <a:ea typeface="Roboto" panose="02000000000000000000" pitchFamily="2" charset="0"/>
            </a:endParaRPr>
          </a:p>
        </p:txBody>
      </p:sp>
      <p:sp>
        <p:nvSpPr>
          <p:cNvPr id="7" name="Slide Number Placeholder 6">
            <a:extLst>
              <a:ext uri="{FF2B5EF4-FFF2-40B4-BE49-F238E27FC236}">
                <a16:creationId xmlns:a16="http://schemas.microsoft.com/office/drawing/2014/main" id="{2482F0DF-2F6B-D346-8482-732EE35327B9}"/>
              </a:ext>
            </a:extLst>
          </p:cNvPr>
          <p:cNvSpPr>
            <a:spLocks noGrp="1"/>
          </p:cNvSpPr>
          <p:nvPr>
            <p:ph type="sldNum" sz="quarter" idx="12"/>
          </p:nvPr>
        </p:nvSpPr>
        <p:spPr/>
        <p:txBody>
          <a:bodyPr/>
          <a:lstStyle>
            <a:lvl1pPr>
              <a:defRPr>
                <a:latin typeface="Roboto" panose="02000000000000000000" pitchFamily="2" charset="0"/>
                <a:ea typeface="Roboto" panose="02000000000000000000" pitchFamily="2" charset="0"/>
              </a:defRPr>
            </a:lvl1pPr>
          </a:lstStyle>
          <a:p>
            <a:fld id="{66B1B9D4-E1DB-464B-9255-A879820F9F81}" type="slidenum">
              <a:rPr lang="en-US" smtClean="0"/>
              <a:pPr/>
              <a:t>‹#›</a:t>
            </a:fld>
            <a:endParaRPr lang="en-US">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5486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5F88-FE13-B44F-95AE-42C0A8549A33}"/>
              </a:ext>
            </a:extLst>
          </p:cNvPr>
          <p:cNvSpPr>
            <a:spLocks noGrp="1"/>
          </p:cNvSpPr>
          <p:nvPr>
            <p:ph type="title"/>
          </p:nvPr>
        </p:nvSpPr>
        <p:spPr>
          <a:xfrm>
            <a:off x="839788" y="457200"/>
            <a:ext cx="3932237" cy="1600200"/>
          </a:xfrm>
        </p:spPr>
        <p:txBody>
          <a:bodyPr anchor="b"/>
          <a:lstStyle>
            <a:lvl1pPr>
              <a:defRPr sz="3200">
                <a:latin typeface="Roboto" panose="02000000000000000000" pitchFamily="2" charset="0"/>
                <a:ea typeface="Roboto" panose="02000000000000000000"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8F50431F-61A6-4A4D-9B5A-C54CD0E38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5965FA-3E85-5B4E-95BC-AB2689B94F7F}"/>
              </a:ext>
            </a:extLst>
          </p:cNvPr>
          <p:cNvSpPr>
            <a:spLocks noGrp="1"/>
          </p:cNvSpPr>
          <p:nvPr>
            <p:ph type="body" sz="half" idx="2"/>
          </p:nvPr>
        </p:nvSpPr>
        <p:spPr>
          <a:xfrm>
            <a:off x="839788" y="2057400"/>
            <a:ext cx="3932237" cy="3811588"/>
          </a:xfrm>
        </p:spPr>
        <p:txBody>
          <a:bodyPr/>
          <a:lstStyle>
            <a:lvl1pPr marL="0" indent="0">
              <a:buNone/>
              <a:defRPr sz="1600">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279CD70-1837-9449-9A68-DBD55BF8F849}"/>
              </a:ext>
            </a:extLst>
          </p:cNvPr>
          <p:cNvSpPr>
            <a:spLocks noGrp="1"/>
          </p:cNvSpPr>
          <p:nvPr>
            <p:ph type="ftr" sz="quarter" idx="11"/>
          </p:nvPr>
        </p:nvSpPr>
        <p:spPr>
          <a:xfrm>
            <a:off x="838200" y="6356350"/>
            <a:ext cx="3932236" cy="365125"/>
          </a:xfrm>
        </p:spPr>
        <p:txBody>
          <a:bodyPr/>
          <a:lstStyle/>
          <a:p>
            <a:r>
              <a:rPr lang="en-US"/>
              <a:t>© National Skills Coalition</a:t>
            </a:r>
          </a:p>
        </p:txBody>
      </p:sp>
      <p:sp>
        <p:nvSpPr>
          <p:cNvPr id="7" name="Slide Number Placeholder 6">
            <a:extLst>
              <a:ext uri="{FF2B5EF4-FFF2-40B4-BE49-F238E27FC236}">
                <a16:creationId xmlns:a16="http://schemas.microsoft.com/office/drawing/2014/main" id="{CFE7B1D2-A1C6-0141-9C6C-8F6F5DEEA6D8}"/>
              </a:ext>
            </a:extLst>
          </p:cNvPr>
          <p:cNvSpPr>
            <a:spLocks noGrp="1"/>
          </p:cNvSpPr>
          <p:nvPr>
            <p:ph type="sldNum" sz="quarter" idx="12"/>
          </p:nvPr>
        </p:nvSpPr>
        <p:spPr/>
        <p:txBody>
          <a:bodyPr/>
          <a:lstStyle/>
          <a:p>
            <a:fld id="{66B1B9D4-E1DB-464B-9255-A879820F9F81}" type="slidenum">
              <a:rPr lang="en-US" smtClean="0"/>
              <a:t>‹#›</a:t>
            </a:fld>
            <a:endParaRPr lang="en-US"/>
          </a:p>
        </p:txBody>
      </p:sp>
    </p:spTree>
    <p:extLst>
      <p:ext uri="{BB962C8B-B14F-4D97-AF65-F5344CB8AC3E}">
        <p14:creationId xmlns:p14="http://schemas.microsoft.com/office/powerpoint/2010/main" val="230660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32C0A-7E5B-CA40-9447-DD98379F2CE3}"/>
              </a:ext>
            </a:extLst>
          </p:cNvPr>
          <p:cNvSpPr>
            <a:spLocks noGrp="1"/>
          </p:cNvSpPr>
          <p:nvPr>
            <p:ph type="title"/>
          </p:nvPr>
        </p:nvSpPr>
        <p:spPr>
          <a:xfrm>
            <a:off x="838200" y="365125"/>
            <a:ext cx="10515600" cy="1325563"/>
          </a:xfrm>
          <a:prstGeom prst="rect">
            <a:avLst/>
          </a:prstGeom>
        </p:spPr>
        <p:txBody>
          <a:bodyPr vert="horz" lIns="0" tIns="0" rIns="9144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ACB37E-CCA0-3749-8152-87AB148AF044}"/>
              </a:ext>
            </a:extLst>
          </p:cNvPr>
          <p:cNvSpPr>
            <a:spLocks noGrp="1"/>
          </p:cNvSpPr>
          <p:nvPr>
            <p:ph type="body" idx="1"/>
          </p:nvPr>
        </p:nvSpPr>
        <p:spPr>
          <a:xfrm>
            <a:off x="838200" y="1825625"/>
            <a:ext cx="10515600" cy="4351338"/>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2469D6-1FC4-424F-B205-70DE10F62ABC}"/>
              </a:ext>
            </a:extLst>
          </p:cNvPr>
          <p:cNvSpPr>
            <a:spLocks noGrp="1"/>
          </p:cNvSpPr>
          <p:nvPr>
            <p:ph type="ftr" sz="quarter" idx="3"/>
          </p:nvPr>
        </p:nvSpPr>
        <p:spPr>
          <a:xfrm>
            <a:off x="838200" y="6356350"/>
            <a:ext cx="4114800" cy="365125"/>
          </a:xfrm>
          <a:prstGeom prst="rect">
            <a:avLst/>
          </a:prstGeom>
        </p:spPr>
        <p:txBody>
          <a:bodyPr vert="horz" lIns="0" tIns="0" rIns="91440" bIns="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a:t>© National Skills Coalition</a:t>
            </a:r>
          </a:p>
        </p:txBody>
      </p:sp>
      <p:sp>
        <p:nvSpPr>
          <p:cNvPr id="6" name="Slide Number Placeholder 5">
            <a:extLst>
              <a:ext uri="{FF2B5EF4-FFF2-40B4-BE49-F238E27FC236}">
                <a16:creationId xmlns:a16="http://schemas.microsoft.com/office/drawing/2014/main" id="{033562CB-240E-1949-9688-161E1ADA1A17}"/>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2"/>
                </a:solidFill>
                <a:latin typeface="Arial" panose="020B0604020202020204" pitchFamily="34" charset="0"/>
                <a:cs typeface="Arial" panose="020B0604020202020204" pitchFamily="34" charset="0"/>
              </a:defRPr>
            </a:lvl1pPr>
          </a:lstStyle>
          <a:p>
            <a:fld id="{66B1B9D4-E1DB-464B-9255-A879820F9F81}" type="slidenum">
              <a:rPr lang="en-US" smtClean="0"/>
              <a:pPr/>
              <a:t>‹#›</a:t>
            </a:fld>
            <a:endParaRPr lang="en-US"/>
          </a:p>
        </p:txBody>
      </p:sp>
    </p:spTree>
    <p:extLst>
      <p:ext uri="{BB962C8B-B14F-4D97-AF65-F5344CB8AC3E}">
        <p14:creationId xmlns:p14="http://schemas.microsoft.com/office/powerpoint/2010/main" val="383821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b="1" kern="1200" spc="-150">
          <a:solidFill>
            <a:schemeClr val="tx1"/>
          </a:solidFill>
          <a:latin typeface="Arial" panose="020B0604020202020204" pitchFamily="34" charset="0"/>
          <a:ea typeface="Roboto"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0">
          <a:solidFill>
            <a:schemeClr val="tx1"/>
          </a:solidFill>
          <a:latin typeface="Arial" panose="020B0604020202020204" pitchFamily="34" charset="0"/>
          <a:ea typeface="Roboto"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0">
          <a:solidFill>
            <a:schemeClr val="tx1"/>
          </a:solidFill>
          <a:latin typeface="Arial" panose="020B0604020202020204" pitchFamily="34" charset="0"/>
          <a:ea typeface="Roboto"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0">
          <a:solidFill>
            <a:schemeClr val="tx1"/>
          </a:solidFill>
          <a:latin typeface="Arial" panose="020B0604020202020204" pitchFamily="34" charset="0"/>
          <a:ea typeface="Roboto"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0">
          <a:solidFill>
            <a:schemeClr val="tx1"/>
          </a:solidFill>
          <a:latin typeface="Arial" panose="020B0604020202020204" pitchFamily="34" charset="0"/>
          <a:ea typeface="Roboto"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0">
          <a:solidFill>
            <a:schemeClr val="tx1"/>
          </a:solidFill>
          <a:latin typeface="Arial" panose="020B0604020202020204" pitchFamily="34" charset="0"/>
          <a:ea typeface="Roboto"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8824" y="946702"/>
            <a:ext cx="9152697"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2028824" y="2514600"/>
            <a:ext cx="9152698" cy="3429000"/>
          </a:xfrm>
          <a:prstGeom prst="rect">
            <a:avLst/>
          </a:prstGeom>
        </p:spPr>
        <p:txBody>
          <a:bodyPr vert="horz" lIns="0" tIns="0" rIns="0" bIns="0" rtlCol="0">
            <a:normAutofit/>
          </a:bodyPr>
          <a:lstStyle/>
          <a:p>
            <a:pPr lvl="0"/>
            <a:r>
              <a:rPr lang="en-US"/>
              <a:t>Write here subtitle</a:t>
            </a:r>
          </a:p>
          <a:p>
            <a:pPr lvl="1"/>
            <a:r>
              <a:rPr lang="en-US"/>
              <a:t>Write here subtitle</a:t>
            </a:r>
          </a:p>
          <a:p>
            <a:pPr lvl="1"/>
            <a:r>
              <a:rPr lang="en-US"/>
              <a:t>Write here subtitle</a:t>
            </a:r>
          </a:p>
          <a:p>
            <a:pPr lvl="2"/>
            <a:r>
              <a:rPr lang="en-US"/>
              <a:t>Write here text</a:t>
            </a:r>
          </a:p>
          <a:p>
            <a:pPr lvl="3"/>
            <a:r>
              <a:rPr lang="en-US"/>
              <a:t>Write here text</a:t>
            </a:r>
          </a:p>
          <a:p>
            <a:pPr lvl="4"/>
            <a:r>
              <a:rPr lang="en-US"/>
              <a:t>Write here text </a:t>
            </a:r>
          </a:p>
        </p:txBody>
      </p:sp>
      <p:sp>
        <p:nvSpPr>
          <p:cNvPr id="26" name="Slide Number Placeholder 24"/>
          <p:cNvSpPr txBox="1">
            <a:spLocks/>
          </p:cNvSpPr>
          <p:nvPr userDrawn="1"/>
        </p:nvSpPr>
        <p:spPr>
          <a:xfrm>
            <a:off x="0"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Open Sans Semibold" charset="0"/>
                <a:ea typeface="Open Sans Semibold" charset="0"/>
                <a:cs typeface="Open Sans Semibold" charset="0"/>
              </a:rPr>
              <a:pPr algn="ctr"/>
              <a:t>‹#›</a:t>
            </a:fld>
            <a:endParaRPr lang="en-US" sz="800" b="1" i="0">
              <a:solidFill>
                <a:schemeClr val="tx1"/>
              </a:solidFill>
              <a:latin typeface="Open Sans Semibold" charset="0"/>
              <a:ea typeface="Open Sans Semibold" charset="0"/>
              <a:cs typeface="Open Sans Semibold" charset="0"/>
            </a:endParaRPr>
          </a:p>
        </p:txBody>
      </p:sp>
      <p:sp>
        <p:nvSpPr>
          <p:cNvPr id="11" name="Slide Number Placeholder 10">
            <a:extLst>
              <a:ext uri="{FF2B5EF4-FFF2-40B4-BE49-F238E27FC236}">
                <a16:creationId xmlns:a16="http://schemas.microsoft.com/office/drawing/2014/main" id="{3E514264-0ABD-FD4D-9075-AEA8E4BC11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A73CC-44EC-F04B-9977-CDEFF3FFBCDA}" type="slidenum">
              <a:rPr lang="en-US" smtClean="0"/>
              <a:t>‹#›</a:t>
            </a:fld>
            <a:endParaRPr lang="en-US"/>
          </a:p>
        </p:txBody>
      </p:sp>
      <p:sp>
        <p:nvSpPr>
          <p:cNvPr id="12" name="TextBox 11">
            <a:extLst>
              <a:ext uri="{FF2B5EF4-FFF2-40B4-BE49-F238E27FC236}">
                <a16:creationId xmlns:a16="http://schemas.microsoft.com/office/drawing/2014/main" id="{53ECB171-7D63-3140-84AD-28F01C88277C}"/>
              </a:ext>
            </a:extLst>
          </p:cNvPr>
          <p:cNvSpPr txBox="1"/>
          <p:nvPr userDrawn="1"/>
        </p:nvSpPr>
        <p:spPr>
          <a:xfrm>
            <a:off x="598636" y="6565260"/>
            <a:ext cx="218174" cy="329120"/>
          </a:xfrm>
          <a:prstGeom prst="rect">
            <a:avLst/>
          </a:prstGeom>
          <a:noFill/>
        </p:spPr>
        <p:txBody>
          <a:bodyPr wrap="none" lIns="0" tIns="36000" rIns="216000" bIns="36000" rtlCol="0">
            <a:spAutoFit/>
          </a:bodyPr>
          <a:lstStyle/>
          <a:p>
            <a:pPr>
              <a:lnSpc>
                <a:spcPct val="130000"/>
              </a:lnSpc>
              <a:spcBef>
                <a:spcPts val="1000"/>
              </a:spcBef>
            </a:pPr>
            <a:endParaRPr lang="en-US" sz="1400" b="1"/>
          </a:p>
        </p:txBody>
      </p:sp>
    </p:spTree>
    <p:extLst>
      <p:ext uri="{BB962C8B-B14F-4D97-AF65-F5344CB8AC3E}">
        <p14:creationId xmlns:p14="http://schemas.microsoft.com/office/powerpoint/2010/main" val="220101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914318" rtl="0" eaLnBrk="1" latinLnBrk="0" hangingPunct="1">
        <a:lnSpc>
          <a:spcPct val="80000"/>
        </a:lnSpc>
        <a:spcBef>
          <a:spcPct val="0"/>
        </a:spcBef>
        <a:buNone/>
        <a:defRPr sz="3600" b="1" i="0" kern="1200" spc="-100" baseline="0">
          <a:solidFill>
            <a:schemeClr val="tx1"/>
          </a:solidFill>
          <a:latin typeface="+mj-lt"/>
          <a:ea typeface="Montserrat" charset="0"/>
          <a:cs typeface="Montserrat"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642">
          <p15:clr>
            <a:srgbClr val="F26B43"/>
          </p15:clr>
        </p15:guide>
        <p15:guide id="29" pos="7038">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guide id="52" pos="1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nkedin.com/posts/caroline-treschitta_congratulations-to-the-us-department-of-share-7462226130142490624-ZC7j"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nationalskillscoalition.org/skills-blo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eranc@businessleadersunited.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A9B730-974E-4F1D-B7C8-993670C981C2}"/>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1B9D4-E1DB-464B-9255-A879820F9F81}" type="slidenum">
              <a:rPr kumimoji="0" lang="en-US" sz="1200" b="0" i="0" u="none" strike="noStrike" kern="1200" cap="none" spc="0" normalizeH="0" baseline="0" noProof="0" smtClean="0">
                <a:ln>
                  <a:noFill/>
                </a:ln>
                <a:solidFill>
                  <a:srgbClr val="0033A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33A1"/>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A542E1C4-30F5-FFCD-3810-C22AB9A175E9}"/>
              </a:ext>
            </a:extLst>
          </p:cNvPr>
          <p:cNvSpPr txBox="1"/>
          <p:nvPr/>
        </p:nvSpPr>
        <p:spPr>
          <a:xfrm>
            <a:off x="8066763" y="4860099"/>
            <a:ext cx="412523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Roboto"/>
                <a:ea typeface="+mn-ea"/>
                <a:cs typeface="+mn-cs"/>
              </a:rPr>
              <a:t>Webinar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Roboto"/>
              </a:rPr>
              <a:t>May 19</a:t>
            </a:r>
            <a:r>
              <a:rPr kumimoji="0" lang="en-US" sz="1800" b="0" i="0" u="none" strike="noStrike" kern="1200" cap="none" spc="0" normalizeH="0" baseline="0" noProof="0" dirty="0">
                <a:ln>
                  <a:noFill/>
                </a:ln>
                <a:solidFill>
                  <a:srgbClr val="FFFFFF"/>
                </a:solidFill>
                <a:effectLst/>
                <a:uLnTx/>
                <a:uFillTx/>
                <a:latin typeface="Roboto"/>
                <a:ea typeface="+mn-ea"/>
                <a:cs typeface="+mn-cs"/>
              </a:rPr>
              <a:t>, 2026</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FFFFFF"/>
                </a:solidFill>
                <a:effectLst/>
                <a:uLnTx/>
                <a:uFillTx/>
                <a:latin typeface="Roboto"/>
                <a:ea typeface="+mn-ea"/>
                <a:cs typeface="+mn-cs"/>
              </a:rPr>
            </a:br>
            <a:r>
              <a:rPr kumimoji="0" lang="en-US" sz="1800" b="1" i="0" u="none" strike="noStrike" kern="1200" cap="none" spc="0" normalizeH="0" baseline="0" noProof="0" dirty="0">
                <a:ln>
                  <a:noFill/>
                </a:ln>
                <a:solidFill>
                  <a:srgbClr val="FFC628">
                    <a:lumMod val="60000"/>
                    <a:lumOff val="40000"/>
                  </a:srgbClr>
                </a:solidFill>
                <a:effectLst/>
                <a:uLnTx/>
                <a:uFillTx/>
                <a:latin typeface="Roboto"/>
                <a:ea typeface="+mn-ea"/>
                <a:cs typeface="+mn-cs"/>
              </a:rPr>
              <a:t>Jeran Culina</a:t>
            </a:r>
          </a:p>
        </p:txBody>
      </p:sp>
      <p:sp>
        <p:nvSpPr>
          <p:cNvPr id="6" name="TextBox 5">
            <a:extLst>
              <a:ext uri="{FF2B5EF4-FFF2-40B4-BE49-F238E27FC236}">
                <a16:creationId xmlns:a16="http://schemas.microsoft.com/office/drawing/2014/main" id="{FDC443DB-F936-2718-57C6-80C1D3C16A07}"/>
              </a:ext>
            </a:extLst>
          </p:cNvPr>
          <p:cNvSpPr txBox="1"/>
          <p:nvPr/>
        </p:nvSpPr>
        <p:spPr>
          <a:xfrm>
            <a:off x="5064689" y="2605414"/>
            <a:ext cx="712731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Roboto"/>
                <a:ea typeface="+mn-ea"/>
                <a:cs typeface="+mn-cs"/>
              </a:rPr>
              <a:t>Workforce Pell: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C628"/>
                </a:solidFill>
                <a:effectLst/>
                <a:uLnTx/>
                <a:uFillTx/>
                <a:latin typeface="Roboto"/>
                <a:ea typeface="+mn-ea"/>
                <a:cs typeface="+mn-cs"/>
              </a:rPr>
              <a:t>What Employers Should Know</a:t>
            </a:r>
          </a:p>
        </p:txBody>
      </p:sp>
    </p:spTree>
    <p:extLst>
      <p:ext uri="{BB962C8B-B14F-4D97-AF65-F5344CB8AC3E}">
        <p14:creationId xmlns:p14="http://schemas.microsoft.com/office/powerpoint/2010/main" val="173007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113AA-6F23-48C4-152D-8F729C6482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247F5D-F5EA-5F84-43FD-0836045727D7}"/>
              </a:ext>
            </a:extLst>
          </p:cNvPr>
          <p:cNvSpPr>
            <a:spLocks noGrp="1"/>
          </p:cNvSpPr>
          <p:nvPr>
            <p:ph type="title"/>
          </p:nvPr>
        </p:nvSpPr>
        <p:spPr>
          <a:xfrm>
            <a:off x="838200" y="734420"/>
            <a:ext cx="9916437" cy="1109469"/>
          </a:xfrm>
        </p:spPr>
        <p:txBody>
          <a:bodyPr/>
          <a:lstStyle/>
          <a:p>
            <a:r>
              <a:rPr lang="en-US">
                <a:latin typeface="Roboto"/>
                <a:ea typeface="Roboto"/>
                <a:cs typeface="Arial"/>
              </a:rPr>
              <a:t>Program Eligibility</a:t>
            </a:r>
            <a:endParaRPr lang="en-US"/>
          </a:p>
        </p:txBody>
      </p:sp>
      <p:sp>
        <p:nvSpPr>
          <p:cNvPr id="19" name="TextBox 18">
            <a:extLst>
              <a:ext uri="{FF2B5EF4-FFF2-40B4-BE49-F238E27FC236}">
                <a16:creationId xmlns:a16="http://schemas.microsoft.com/office/drawing/2014/main" id="{0A462247-CA14-B882-6BC2-D75EF79FB408}"/>
              </a:ext>
            </a:extLst>
          </p:cNvPr>
          <p:cNvSpPr txBox="1"/>
          <p:nvPr/>
        </p:nvSpPr>
        <p:spPr>
          <a:xfrm>
            <a:off x="838349" y="2147949"/>
            <a:ext cx="11137824" cy="126188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33A1"/>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A1"/>
                </a:solidFill>
                <a:effectLst/>
                <a:uLnTx/>
                <a:uFillTx/>
                <a:latin typeface="Roboto"/>
                <a:ea typeface="Roboto"/>
                <a:cs typeface="Roboto"/>
              </a:rPr>
              <a:t>    </a:t>
            </a:r>
            <a:endParaRPr kumimoji="0" lang="en-US" sz="1800" b="0" i="0" u="none" strike="noStrike" kern="1200" cap="none" spc="0" normalizeH="0" baseline="0" noProof="0">
              <a:ln>
                <a:noFill/>
              </a:ln>
              <a:solidFill>
                <a:srgbClr val="0033A1"/>
              </a:solidFill>
              <a:effectLst/>
              <a:uLnTx/>
              <a:uFillTx/>
              <a:latin typeface="Roboto"/>
              <a:ea typeface="+mn-ea"/>
              <a:cs typeface="+mn-cs"/>
            </a:endParaRPr>
          </a:p>
        </p:txBody>
      </p:sp>
      <p:sp>
        <p:nvSpPr>
          <p:cNvPr id="13" name="Footer Placeholder 12">
            <a:extLst>
              <a:ext uri="{FF2B5EF4-FFF2-40B4-BE49-F238E27FC236}">
                <a16:creationId xmlns:a16="http://schemas.microsoft.com/office/drawing/2014/main" id="{5CA900E0-E49C-3191-4F19-F8838EC18B0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 National Skills Coalition</a:t>
            </a:r>
          </a:p>
        </p:txBody>
      </p:sp>
      <p:sp>
        <p:nvSpPr>
          <p:cNvPr id="23" name="Slide Number Placeholder 22">
            <a:extLst>
              <a:ext uri="{FF2B5EF4-FFF2-40B4-BE49-F238E27FC236}">
                <a16:creationId xmlns:a16="http://schemas.microsoft.com/office/drawing/2014/main" id="{34FBDCBC-08A3-1B9C-6010-B4038975D8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1B9D4-E1DB-464B-9255-A879820F9F81}" type="slidenum">
              <a:rPr kumimoji="0" lang="en-US" sz="1200" b="0" i="0" u="none" strike="noStrike" kern="1200" cap="none" spc="0" normalizeH="0" baseline="0" noProof="0" dirty="0" smtClean="0">
                <a:ln>
                  <a:noFill/>
                </a:ln>
                <a:solidFill>
                  <a:srgbClr val="0033A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33A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48AB4582-FCFE-1877-04FC-89F7779D884A}"/>
              </a:ext>
            </a:extLst>
          </p:cNvPr>
          <p:cNvSpPr txBox="1"/>
          <p:nvPr/>
        </p:nvSpPr>
        <p:spPr>
          <a:xfrm>
            <a:off x="462418" y="1884128"/>
            <a:ext cx="11513755"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3000" b="0" i="0" u="none" strike="noStrike" kern="1200" cap="none" spc="0" normalizeH="0" baseline="0" noProof="0">
              <a:ln>
                <a:noFill/>
              </a:ln>
              <a:solidFill>
                <a:schemeClr val="tx2"/>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tx2"/>
                </a:solidFill>
                <a:effectLst/>
                <a:uLnTx/>
                <a:uFillTx/>
                <a:latin typeface="Roboto"/>
                <a:ea typeface="Roboto"/>
                <a:cs typeface="Roboto"/>
              </a:rPr>
              <a:t>The governor, in consultation with the state’s workforce board, must provide a process to:</a:t>
            </a:r>
          </a:p>
          <a:p>
            <a:pPr marL="914400" lvl="1" indent="-457200">
              <a:buFont typeface="Arial" panose="020B0604020202020204" pitchFamily="34" charset="0"/>
              <a:buChar char="•"/>
              <a:defRPr/>
            </a:pPr>
            <a:r>
              <a:rPr kumimoji="0" lang="en-US" sz="2800" b="0" i="0" u="none" strike="noStrike" kern="1200" cap="none" spc="0" normalizeH="0" baseline="0" noProof="0">
                <a:ln>
                  <a:noFill/>
                </a:ln>
                <a:solidFill>
                  <a:schemeClr val="tx2"/>
                </a:solidFill>
                <a:effectLst/>
                <a:uLnTx/>
                <a:uFillTx/>
                <a:latin typeface="Roboto"/>
                <a:ea typeface="Roboto"/>
                <a:cs typeface="Roboto"/>
              </a:rPr>
              <a:t>Create alignment with high-skill, high-wage (def. Perkins), or in-demand industry sectors (def. WIOA).</a:t>
            </a:r>
          </a:p>
          <a:p>
            <a:pPr marL="914400" lvl="1" indent="-457200">
              <a:buFont typeface="Arial" panose="020B0604020202020204" pitchFamily="34" charset="0"/>
              <a:buChar char="•"/>
              <a:defRPr/>
            </a:pPr>
            <a:r>
              <a:rPr lang="en-US" sz="2800">
                <a:solidFill>
                  <a:schemeClr val="tx2"/>
                </a:solidFill>
                <a:latin typeface="Roboto"/>
                <a:ea typeface="Roboto"/>
                <a:cs typeface="Roboto"/>
              </a:rPr>
              <a:t>Meet </a:t>
            </a:r>
            <a:r>
              <a:rPr kumimoji="0" lang="en-US" sz="2800" b="0" i="0" u="none" strike="noStrike" kern="1200" cap="none" spc="0" normalizeH="0" baseline="0" noProof="0">
                <a:ln>
                  <a:noFill/>
                </a:ln>
                <a:solidFill>
                  <a:schemeClr val="tx2"/>
                </a:solidFill>
                <a:effectLst/>
                <a:uLnTx/>
                <a:uFillTx/>
                <a:latin typeface="Roboto"/>
                <a:ea typeface="Roboto"/>
                <a:cs typeface="Roboto"/>
              </a:rPr>
              <a:t>employer hiring requirements.</a:t>
            </a:r>
          </a:p>
          <a:p>
            <a:pPr marL="914400" lvl="1" indent="-457200">
              <a:buFont typeface="Arial" panose="020B0604020202020204" pitchFamily="34" charset="0"/>
              <a:buChar char="•"/>
              <a:defRPr/>
            </a:pPr>
            <a:r>
              <a:rPr kumimoji="0" lang="en-US" sz="2800" b="0" i="0" u="none" strike="noStrike" kern="1200" cap="none" spc="0" normalizeH="0" baseline="0" noProof="0">
                <a:ln>
                  <a:noFill/>
                </a:ln>
                <a:solidFill>
                  <a:schemeClr val="tx2"/>
                </a:solidFill>
                <a:effectLst/>
                <a:uLnTx/>
                <a:uFillTx/>
                <a:latin typeface="Roboto"/>
                <a:ea typeface="Roboto"/>
                <a:cs typeface="Roboto"/>
              </a:rPr>
              <a:t>Lead to a recognized, stackable, &amp; portable credential across employers </a:t>
            </a:r>
          </a:p>
          <a:p>
            <a:pPr marL="914400" lvl="1" indent="-457200">
              <a:buFont typeface="Arial" panose="020B0604020202020204" pitchFamily="34" charset="0"/>
              <a:buChar char="•"/>
              <a:defRPr/>
            </a:pPr>
            <a:r>
              <a:rPr kumimoji="0" lang="en-US" sz="2800" b="0" i="0" u="none" strike="noStrike" kern="1200" cap="none" spc="0" normalizeH="0" baseline="0" noProof="0">
                <a:ln>
                  <a:noFill/>
                </a:ln>
                <a:solidFill>
                  <a:schemeClr val="tx2"/>
                </a:solidFill>
                <a:effectLst/>
                <a:uLnTx/>
                <a:uFillTx/>
                <a:latin typeface="Roboto"/>
                <a:ea typeface="Roboto"/>
                <a:cs typeface="Roboto"/>
              </a:rPr>
              <a:t>Must count for academic credit toward a certificate or degree</a:t>
            </a:r>
          </a:p>
        </p:txBody>
      </p:sp>
    </p:spTree>
    <p:extLst>
      <p:ext uri="{BB962C8B-B14F-4D97-AF65-F5344CB8AC3E}">
        <p14:creationId xmlns:p14="http://schemas.microsoft.com/office/powerpoint/2010/main" val="2685193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8C3E0-0FC7-B252-08E2-41C84220E2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1C59A3-29FD-A0E1-BDFB-B6CE1052854F}"/>
              </a:ext>
            </a:extLst>
          </p:cNvPr>
          <p:cNvSpPr>
            <a:spLocks noGrp="1"/>
          </p:cNvSpPr>
          <p:nvPr>
            <p:ph type="title"/>
          </p:nvPr>
        </p:nvSpPr>
        <p:spPr>
          <a:xfrm>
            <a:off x="838200" y="734420"/>
            <a:ext cx="9916437" cy="1109469"/>
          </a:xfrm>
        </p:spPr>
        <p:txBody>
          <a:bodyPr/>
          <a:lstStyle/>
          <a:p>
            <a:r>
              <a:rPr lang="en-US">
                <a:latin typeface="Roboto"/>
                <a:ea typeface="Roboto"/>
                <a:cs typeface="Arial"/>
              </a:rPr>
              <a:t>Type of programs that might be eligible</a:t>
            </a:r>
            <a:endParaRPr lang="en-US"/>
          </a:p>
        </p:txBody>
      </p:sp>
      <p:sp>
        <p:nvSpPr>
          <p:cNvPr id="19" name="TextBox 18">
            <a:extLst>
              <a:ext uri="{FF2B5EF4-FFF2-40B4-BE49-F238E27FC236}">
                <a16:creationId xmlns:a16="http://schemas.microsoft.com/office/drawing/2014/main" id="{A42A68CF-ECCD-248B-5C34-4EE0241A2427}"/>
              </a:ext>
            </a:extLst>
          </p:cNvPr>
          <p:cNvSpPr txBox="1"/>
          <p:nvPr/>
        </p:nvSpPr>
        <p:spPr>
          <a:xfrm>
            <a:off x="838349" y="2147949"/>
            <a:ext cx="11137824" cy="126188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33A1"/>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A1"/>
                </a:solidFill>
                <a:effectLst/>
                <a:uLnTx/>
                <a:uFillTx/>
                <a:latin typeface="Roboto"/>
                <a:ea typeface="Roboto"/>
                <a:cs typeface="Roboto"/>
              </a:rPr>
              <a:t>    </a:t>
            </a:r>
            <a:endParaRPr kumimoji="0" lang="en-US" sz="1800" b="0" i="0" u="none" strike="noStrike" kern="1200" cap="none" spc="0" normalizeH="0" baseline="0" noProof="0">
              <a:ln>
                <a:noFill/>
              </a:ln>
              <a:solidFill>
                <a:srgbClr val="0033A1"/>
              </a:solidFill>
              <a:effectLst/>
              <a:uLnTx/>
              <a:uFillTx/>
              <a:latin typeface="Roboto"/>
              <a:ea typeface="+mn-ea"/>
              <a:cs typeface="+mn-cs"/>
            </a:endParaRPr>
          </a:p>
        </p:txBody>
      </p:sp>
      <p:sp>
        <p:nvSpPr>
          <p:cNvPr id="13" name="Footer Placeholder 12">
            <a:extLst>
              <a:ext uri="{FF2B5EF4-FFF2-40B4-BE49-F238E27FC236}">
                <a16:creationId xmlns:a16="http://schemas.microsoft.com/office/drawing/2014/main" id="{7A0DE9A3-67FD-9B66-CF11-98A34DF1EF1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 National Skills Coalition</a:t>
            </a:r>
          </a:p>
        </p:txBody>
      </p:sp>
      <p:sp>
        <p:nvSpPr>
          <p:cNvPr id="23" name="Slide Number Placeholder 22">
            <a:extLst>
              <a:ext uri="{FF2B5EF4-FFF2-40B4-BE49-F238E27FC236}">
                <a16:creationId xmlns:a16="http://schemas.microsoft.com/office/drawing/2014/main" id="{367A6EBC-E9E1-3CDD-B137-8009CFF28AB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1B9D4-E1DB-464B-9255-A879820F9F81}" type="slidenum">
              <a:rPr kumimoji="0" lang="en-US" sz="1200" b="0" i="0" u="none" strike="noStrike" kern="1200" cap="none" spc="0" normalizeH="0" baseline="0" noProof="0" dirty="0" smtClean="0">
                <a:ln>
                  <a:noFill/>
                </a:ln>
                <a:solidFill>
                  <a:srgbClr val="0033A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33A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73588B6C-590F-1F76-01D7-5F4A9BE63642}"/>
              </a:ext>
            </a:extLst>
          </p:cNvPr>
          <p:cNvSpPr txBox="1"/>
          <p:nvPr/>
        </p:nvSpPr>
        <p:spPr>
          <a:xfrm>
            <a:off x="215827" y="1829931"/>
            <a:ext cx="11513755"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3000" b="0" i="0" u="none" strike="noStrike" kern="1200" cap="none" spc="0" normalizeH="0" baseline="0" noProof="0">
              <a:ln>
                <a:noFill/>
              </a:ln>
              <a:solidFill>
                <a:schemeClr val="tx2"/>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tx2"/>
                </a:solidFill>
                <a:effectLst/>
                <a:uLnTx/>
                <a:uFillTx/>
                <a:latin typeface="Roboto"/>
                <a:ea typeface="Roboto"/>
                <a:cs typeface="Roboto"/>
              </a:rPr>
              <a:t>Clinical medical assistant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chemeClr val="tx2"/>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tx2"/>
                </a:solidFill>
                <a:effectLst/>
                <a:uLnTx/>
                <a:uFillTx/>
                <a:latin typeface="Roboto"/>
                <a:ea typeface="Roboto"/>
                <a:cs typeface="Roboto"/>
              </a:rPr>
              <a:t>Phlebotomy technician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chemeClr val="tx2"/>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tx2"/>
                </a:solidFill>
                <a:effectLst/>
                <a:uLnTx/>
                <a:uFillTx/>
                <a:latin typeface="Roboto"/>
                <a:ea typeface="Roboto"/>
                <a:cs typeface="Roboto"/>
              </a:rPr>
              <a:t>EMT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chemeClr val="tx2"/>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tx2"/>
                </a:solidFill>
                <a:effectLst/>
                <a:uLnTx/>
                <a:uFillTx/>
                <a:latin typeface="Roboto"/>
                <a:ea typeface="Roboto"/>
                <a:cs typeface="Roboto"/>
              </a:rPr>
              <a:t>Welding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chemeClr val="tx2"/>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tx2"/>
                </a:solidFill>
                <a:effectLst/>
                <a:uLnTx/>
                <a:uFillTx/>
                <a:latin typeface="Roboto"/>
                <a:ea typeface="Roboto"/>
                <a:cs typeface="Roboto"/>
              </a:rPr>
              <a:t>Commercial driver’s license (short- and long-haul trucking)</a:t>
            </a:r>
          </a:p>
        </p:txBody>
      </p:sp>
    </p:spTree>
    <p:extLst>
      <p:ext uri="{BB962C8B-B14F-4D97-AF65-F5344CB8AC3E}">
        <p14:creationId xmlns:p14="http://schemas.microsoft.com/office/powerpoint/2010/main" val="119406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A31FD-5FFE-64BF-CE59-CD26285B255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3D59A9D2-8147-8149-DAF2-0982BD095C79}"/>
              </a:ext>
            </a:extLst>
          </p:cNvPr>
          <p:cNvSpPr txBox="1"/>
          <p:nvPr/>
        </p:nvSpPr>
        <p:spPr>
          <a:xfrm>
            <a:off x="0" y="1390389"/>
            <a:ext cx="4484318" cy="12651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pic>
        <p:nvPicPr>
          <p:cNvPr id="3" name="Picture 2" descr="Cardboard boxes">
            <a:extLst>
              <a:ext uri="{FF2B5EF4-FFF2-40B4-BE49-F238E27FC236}">
                <a16:creationId xmlns:a16="http://schemas.microsoft.com/office/drawing/2014/main" id="{B0CBE514-88AE-3947-E222-2AC82E075C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7834" y="126826"/>
            <a:ext cx="10047699" cy="6731174"/>
          </a:xfrm>
          <a:prstGeom prst="rect">
            <a:avLst/>
          </a:prstGeom>
        </p:spPr>
      </p:pic>
      <p:sp>
        <p:nvSpPr>
          <p:cNvPr id="9" name="TextBox 8">
            <a:extLst>
              <a:ext uri="{FF2B5EF4-FFF2-40B4-BE49-F238E27FC236}">
                <a16:creationId xmlns:a16="http://schemas.microsoft.com/office/drawing/2014/main" id="{4110A6B8-20EA-8D91-6807-0C4A2FD51E77}"/>
              </a:ext>
            </a:extLst>
          </p:cNvPr>
          <p:cNvSpPr txBox="1"/>
          <p:nvPr/>
        </p:nvSpPr>
        <p:spPr>
          <a:xfrm>
            <a:off x="444844" y="5467611"/>
            <a:ext cx="10404388"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33A1"/>
                </a:solidFill>
                <a:effectLst/>
                <a:uLnTx/>
                <a:uFillTx/>
                <a:latin typeface="Roboto"/>
                <a:ea typeface="+mn-ea"/>
                <a:cs typeface="+mn-cs"/>
              </a:rPr>
              <a:t>Oh and there is more…</a:t>
            </a:r>
          </a:p>
        </p:txBody>
      </p:sp>
    </p:spTree>
    <p:extLst>
      <p:ext uri="{BB962C8B-B14F-4D97-AF65-F5344CB8AC3E}">
        <p14:creationId xmlns:p14="http://schemas.microsoft.com/office/powerpoint/2010/main" val="4218917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EFD41-8CC3-B5FB-3E12-C8113E87C4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943551-CF90-927E-546B-CE3FD3626F15}"/>
              </a:ext>
            </a:extLst>
          </p:cNvPr>
          <p:cNvSpPr>
            <a:spLocks noGrp="1"/>
          </p:cNvSpPr>
          <p:nvPr>
            <p:ph type="title"/>
          </p:nvPr>
        </p:nvSpPr>
        <p:spPr>
          <a:xfrm>
            <a:off x="838200" y="734420"/>
            <a:ext cx="9916437" cy="1109469"/>
          </a:xfrm>
        </p:spPr>
        <p:txBody>
          <a:bodyPr/>
          <a:lstStyle/>
          <a:p>
            <a:r>
              <a:rPr lang="en-US">
                <a:latin typeface="Roboto"/>
                <a:ea typeface="Roboto"/>
                <a:cs typeface="Arial"/>
              </a:rPr>
              <a:t>Accountability metrics</a:t>
            </a:r>
            <a:endParaRPr lang="en-US"/>
          </a:p>
        </p:txBody>
      </p:sp>
      <p:sp>
        <p:nvSpPr>
          <p:cNvPr id="19" name="TextBox 18">
            <a:extLst>
              <a:ext uri="{FF2B5EF4-FFF2-40B4-BE49-F238E27FC236}">
                <a16:creationId xmlns:a16="http://schemas.microsoft.com/office/drawing/2014/main" id="{69F5C0F9-ED07-6369-21B0-4C29B0241FF1}"/>
              </a:ext>
            </a:extLst>
          </p:cNvPr>
          <p:cNvSpPr txBox="1"/>
          <p:nvPr/>
        </p:nvSpPr>
        <p:spPr>
          <a:xfrm>
            <a:off x="838349" y="2147949"/>
            <a:ext cx="11137824" cy="126188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33A1"/>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A1"/>
                </a:solidFill>
                <a:effectLst/>
                <a:uLnTx/>
                <a:uFillTx/>
                <a:latin typeface="Roboto"/>
                <a:ea typeface="Roboto"/>
                <a:cs typeface="Roboto"/>
              </a:rPr>
              <a:t>    </a:t>
            </a:r>
            <a:endParaRPr kumimoji="0" lang="en-US" sz="1800" b="0" i="0" u="none" strike="noStrike" kern="1200" cap="none" spc="0" normalizeH="0" baseline="0" noProof="0">
              <a:ln>
                <a:noFill/>
              </a:ln>
              <a:solidFill>
                <a:srgbClr val="0033A1"/>
              </a:solidFill>
              <a:effectLst/>
              <a:uLnTx/>
              <a:uFillTx/>
              <a:latin typeface="Roboto"/>
              <a:ea typeface="+mn-ea"/>
              <a:cs typeface="+mn-cs"/>
            </a:endParaRPr>
          </a:p>
        </p:txBody>
      </p:sp>
      <p:sp>
        <p:nvSpPr>
          <p:cNvPr id="13" name="Footer Placeholder 12">
            <a:extLst>
              <a:ext uri="{FF2B5EF4-FFF2-40B4-BE49-F238E27FC236}">
                <a16:creationId xmlns:a16="http://schemas.microsoft.com/office/drawing/2014/main" id="{E54987B5-69E4-2EC7-1209-DEE64F4DAA4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 National Skills Coalition</a:t>
            </a:r>
          </a:p>
        </p:txBody>
      </p:sp>
      <p:sp>
        <p:nvSpPr>
          <p:cNvPr id="23" name="Slide Number Placeholder 22">
            <a:extLst>
              <a:ext uri="{FF2B5EF4-FFF2-40B4-BE49-F238E27FC236}">
                <a16:creationId xmlns:a16="http://schemas.microsoft.com/office/drawing/2014/main" id="{F5389A26-3225-C4C2-FA0B-04EAE293DFD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1B9D4-E1DB-464B-9255-A879820F9F81}" type="slidenum">
              <a:rPr kumimoji="0" lang="en-US" sz="1200" b="0" i="0" u="none" strike="noStrike" kern="1200" cap="none" spc="0" normalizeH="0" baseline="0" noProof="0" dirty="0" smtClean="0">
                <a:ln>
                  <a:noFill/>
                </a:ln>
                <a:solidFill>
                  <a:srgbClr val="0033A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33A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CEEAACC9-FF55-34EE-868F-9BA5B03AA4F0}"/>
              </a:ext>
            </a:extLst>
          </p:cNvPr>
          <p:cNvSpPr txBox="1"/>
          <p:nvPr/>
        </p:nvSpPr>
        <p:spPr>
          <a:xfrm>
            <a:off x="0" y="1884128"/>
            <a:ext cx="1197617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chemeClr val="tx2"/>
                </a:solidFill>
                <a:effectLst/>
                <a:uLnTx/>
                <a:uFillTx/>
                <a:latin typeface="Roboto"/>
                <a:ea typeface="Roboto"/>
                <a:cs typeface="Roboto"/>
              </a:rPr>
              <a:t>Completion</a:t>
            </a:r>
          </a:p>
          <a:p>
            <a:pPr marL="914400" lvl="1" indent="-457200">
              <a:buFont typeface="Arial" panose="020B0604020202020204" pitchFamily="34" charset="0"/>
              <a:buChar char="•"/>
              <a:defRPr/>
            </a:pPr>
            <a:r>
              <a:rPr kumimoji="0" lang="en-US" sz="2800" b="0" i="0" u="none" strike="noStrike" kern="1200" cap="none" spc="0" normalizeH="0" baseline="0" noProof="0">
                <a:ln>
                  <a:noFill/>
                </a:ln>
                <a:solidFill>
                  <a:schemeClr val="tx2"/>
                </a:solidFill>
                <a:effectLst/>
                <a:uLnTx/>
                <a:uFillTx/>
                <a:latin typeface="Roboto"/>
                <a:ea typeface="Roboto"/>
                <a:cs typeface="Roboto"/>
              </a:rPr>
              <a:t>Greater than 70% completion rate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a:ln>
                <a:noFill/>
              </a:ln>
              <a:solidFill>
                <a:schemeClr val="tx2"/>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chemeClr val="tx2"/>
                </a:solidFill>
                <a:effectLst/>
                <a:uLnTx/>
                <a:uFillTx/>
                <a:latin typeface="Roboto"/>
                <a:ea typeface="Roboto"/>
                <a:cs typeface="Roboto"/>
              </a:rPr>
              <a:t>Placement: </a:t>
            </a:r>
          </a:p>
          <a:p>
            <a:pPr marL="914400" lvl="1" indent="-457200">
              <a:buFont typeface="Arial" panose="020B0604020202020204" pitchFamily="34" charset="0"/>
              <a:buChar char="•"/>
              <a:defRPr/>
            </a:pPr>
            <a:r>
              <a:rPr kumimoji="0" lang="en-US" sz="2800" b="0" i="0" u="none" strike="noStrike" kern="1200" cap="none" spc="0" normalizeH="0" baseline="0" noProof="0">
                <a:ln>
                  <a:noFill/>
                </a:ln>
                <a:solidFill>
                  <a:schemeClr val="tx2"/>
                </a:solidFill>
                <a:effectLst/>
                <a:uLnTx/>
                <a:uFillTx/>
                <a:latin typeface="Roboto"/>
                <a:ea typeface="Roboto"/>
                <a:cs typeface="Roboto"/>
              </a:rPr>
              <a:t>Greater than 70% “verified” job placement rate in occupation</a:t>
            </a:r>
          </a:p>
          <a:p>
            <a:pPr marL="914400" lvl="1" indent="-457200">
              <a:buFont typeface="Arial" panose="020B0604020202020204" pitchFamily="34" charset="0"/>
              <a:buChar char="•"/>
              <a:defRPr/>
            </a:pPr>
            <a:endParaRPr lang="en-US" sz="2800">
              <a:solidFill>
                <a:schemeClr val="tx2"/>
              </a:solidFill>
              <a:latin typeface="Roboto"/>
              <a:ea typeface="Roboto"/>
              <a:cs typeface="Roboto"/>
            </a:endParaRPr>
          </a:p>
          <a:p>
            <a:pPr marL="457200" indent="-457200">
              <a:buFont typeface="Arial" panose="020B0604020202020204" pitchFamily="34" charset="0"/>
              <a:buChar char="•"/>
              <a:defRPr/>
            </a:pPr>
            <a:r>
              <a:rPr kumimoji="0" lang="en-US" sz="2800" b="1" i="0" u="none" strike="noStrike" kern="1200" cap="none" spc="0" normalizeH="0" baseline="0" noProof="0">
                <a:ln>
                  <a:noFill/>
                </a:ln>
                <a:solidFill>
                  <a:schemeClr val="tx2"/>
                </a:solidFill>
                <a:effectLst/>
                <a:uLnTx/>
                <a:uFillTx/>
                <a:latin typeface="Roboto"/>
                <a:ea typeface="Roboto"/>
                <a:cs typeface="Roboto"/>
              </a:rPr>
              <a:t>Value Added Earnings </a:t>
            </a:r>
          </a:p>
          <a:p>
            <a:pPr marL="914400" lvl="1" indent="-457200">
              <a:buFont typeface="Arial" panose="020B0604020202020204" pitchFamily="34" charset="0"/>
              <a:buChar char="•"/>
              <a:defRPr/>
            </a:pPr>
            <a:r>
              <a:rPr kumimoji="0" lang="en-US" sz="2800" i="0" u="none" strike="noStrike" kern="1200" cap="none" spc="0" normalizeH="0" baseline="0" noProof="0">
                <a:ln>
                  <a:noFill/>
                </a:ln>
                <a:solidFill>
                  <a:schemeClr val="tx2"/>
                </a:solidFill>
                <a:effectLst/>
                <a:uLnTx/>
                <a:uFillTx/>
                <a:latin typeface="Roboto"/>
                <a:ea typeface="Roboto"/>
                <a:cs typeface="Roboto"/>
              </a:rPr>
              <a:t>New metric for ROI on programs</a:t>
            </a:r>
          </a:p>
          <a:p>
            <a:pPr marL="914400" lvl="1" indent="-457200">
              <a:buFont typeface="Arial" panose="020B0604020202020204" pitchFamily="34" charset="0"/>
              <a:buChar char="•"/>
              <a:defRPr/>
            </a:pPr>
            <a:r>
              <a:rPr lang="en-US" sz="2800">
                <a:solidFill>
                  <a:schemeClr val="tx2"/>
                </a:solidFill>
                <a:latin typeface="Roboto"/>
                <a:ea typeface="Roboto"/>
                <a:cs typeface="Roboto"/>
              </a:rPr>
              <a:t>Defined</a:t>
            </a:r>
            <a:r>
              <a:rPr kumimoji="0" lang="en-US" sz="2800" i="0" u="none" strike="noStrike" kern="1200" cap="none" spc="0" normalizeH="0" baseline="0" noProof="0">
                <a:ln>
                  <a:noFill/>
                </a:ln>
                <a:solidFill>
                  <a:schemeClr val="tx2"/>
                </a:solidFill>
                <a:effectLst/>
                <a:uLnTx/>
                <a:uFillTx/>
                <a:latin typeface="Roboto"/>
                <a:ea typeface="Roboto"/>
                <a:cs typeface="Roboto"/>
              </a:rPr>
              <a:t> by whether program graduates earn more than the cost of the program </a:t>
            </a:r>
            <a:endParaRPr lang="en-US" sz="2800" i="0" u="none" strike="noStrike" kern="1200" cap="none" spc="0" normalizeH="0" baseline="0" noProof="0">
              <a:ln>
                <a:noFill/>
              </a:ln>
              <a:solidFill>
                <a:schemeClr val="tx2"/>
              </a:solidFill>
              <a:effectLst/>
              <a:uLnTx/>
              <a:uFillTx/>
              <a:latin typeface="Roboto"/>
              <a:ea typeface="Roboto"/>
              <a:cs typeface="Roboto"/>
            </a:endParaRPr>
          </a:p>
        </p:txBody>
      </p:sp>
    </p:spTree>
    <p:extLst>
      <p:ext uri="{BB962C8B-B14F-4D97-AF65-F5344CB8AC3E}">
        <p14:creationId xmlns:p14="http://schemas.microsoft.com/office/powerpoint/2010/main" val="190920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231B4-7D6D-AF93-DF99-D9792705B9FE}"/>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DC20DC9B-D5D9-66FC-C4EF-697241DA8356}"/>
              </a:ext>
            </a:extLst>
          </p:cNvPr>
          <p:cNvSpPr txBox="1"/>
          <p:nvPr/>
        </p:nvSpPr>
        <p:spPr>
          <a:xfrm>
            <a:off x="0" y="1390389"/>
            <a:ext cx="4484318" cy="12651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9" name="TextBox 8">
            <a:extLst>
              <a:ext uri="{FF2B5EF4-FFF2-40B4-BE49-F238E27FC236}">
                <a16:creationId xmlns:a16="http://schemas.microsoft.com/office/drawing/2014/main" id="{17CC10B7-9FFB-22B4-CBFA-55C2C4A003D1}"/>
              </a:ext>
            </a:extLst>
          </p:cNvPr>
          <p:cNvSpPr txBox="1"/>
          <p:nvPr/>
        </p:nvSpPr>
        <p:spPr>
          <a:xfrm>
            <a:off x="5691187" y="1390389"/>
            <a:ext cx="5603505" cy="446276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33A1"/>
                </a:solidFill>
                <a:effectLst/>
                <a:uLnTx/>
                <a:uFillTx/>
                <a:latin typeface="Roboto"/>
                <a:ea typeface="+mn-ea"/>
                <a:cs typeface="+mn-cs"/>
              </a:rPr>
              <a:t>Workforce Pell funding becomes available* on July 1, 2026 for the 2026-27 academic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0033A1"/>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00"/>
                </a:solidFill>
                <a:effectLst/>
                <a:uLnTx/>
                <a:uFillTx/>
                <a:latin typeface="Roboto"/>
                <a:ea typeface="+mn-ea"/>
                <a:cs typeface="+mn-cs"/>
              </a:rPr>
              <a:t>*For programs that have been up and running for at least 1 year and have the required outcome data. </a:t>
            </a:r>
          </a:p>
        </p:txBody>
      </p:sp>
      <p:pic>
        <p:nvPicPr>
          <p:cNvPr id="2050" name="Picture 2" descr="July 1 Icon SVG Vector &amp; PNG Free ...">
            <a:extLst>
              <a:ext uri="{FF2B5EF4-FFF2-40B4-BE49-F238E27FC236}">
                <a16:creationId xmlns:a16="http://schemas.microsoft.com/office/drawing/2014/main" id="{E1F94233-68E1-A83F-2009-A56263274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308" y="1210010"/>
            <a:ext cx="4025421" cy="442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467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F564E-6CE5-3ED1-9F13-2A319058D7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706009-B52D-ECBC-8CE9-5DA6DFCC5B46}"/>
              </a:ext>
            </a:extLst>
          </p:cNvPr>
          <p:cNvSpPr>
            <a:spLocks noGrp="1"/>
          </p:cNvSpPr>
          <p:nvPr>
            <p:ph type="title"/>
          </p:nvPr>
        </p:nvSpPr>
        <p:spPr>
          <a:xfrm>
            <a:off x="838200" y="734420"/>
            <a:ext cx="9916437" cy="1109469"/>
          </a:xfrm>
        </p:spPr>
        <p:txBody>
          <a:bodyPr/>
          <a:lstStyle/>
          <a:p>
            <a:r>
              <a:rPr lang="en-US">
                <a:latin typeface="Roboto"/>
                <a:ea typeface="Roboto"/>
                <a:cs typeface="Arial"/>
              </a:rPr>
              <a:t>Notes for roll out…</a:t>
            </a:r>
            <a:endParaRPr lang="en-US"/>
          </a:p>
        </p:txBody>
      </p:sp>
      <p:sp>
        <p:nvSpPr>
          <p:cNvPr id="19" name="TextBox 18">
            <a:extLst>
              <a:ext uri="{FF2B5EF4-FFF2-40B4-BE49-F238E27FC236}">
                <a16:creationId xmlns:a16="http://schemas.microsoft.com/office/drawing/2014/main" id="{3403BDB4-964B-1BC9-530B-19D55BDC8C61}"/>
              </a:ext>
            </a:extLst>
          </p:cNvPr>
          <p:cNvSpPr txBox="1"/>
          <p:nvPr/>
        </p:nvSpPr>
        <p:spPr>
          <a:xfrm>
            <a:off x="838349" y="2147949"/>
            <a:ext cx="11137824" cy="126188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33A1"/>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A1"/>
                </a:solidFill>
                <a:effectLst/>
                <a:uLnTx/>
                <a:uFillTx/>
                <a:latin typeface="Roboto"/>
                <a:ea typeface="Roboto"/>
                <a:cs typeface="Roboto"/>
              </a:rPr>
              <a:t>    </a:t>
            </a:r>
            <a:endParaRPr kumimoji="0" lang="en-US" sz="1800" b="0" i="0" u="none" strike="noStrike" kern="1200" cap="none" spc="0" normalizeH="0" baseline="0" noProof="0">
              <a:ln>
                <a:noFill/>
              </a:ln>
              <a:solidFill>
                <a:srgbClr val="0033A1"/>
              </a:solidFill>
              <a:effectLst/>
              <a:uLnTx/>
              <a:uFillTx/>
              <a:latin typeface="Roboto"/>
              <a:ea typeface="+mn-ea"/>
              <a:cs typeface="+mn-cs"/>
            </a:endParaRPr>
          </a:p>
        </p:txBody>
      </p:sp>
      <p:sp>
        <p:nvSpPr>
          <p:cNvPr id="13" name="Footer Placeholder 12">
            <a:extLst>
              <a:ext uri="{FF2B5EF4-FFF2-40B4-BE49-F238E27FC236}">
                <a16:creationId xmlns:a16="http://schemas.microsoft.com/office/drawing/2014/main" id="{B4208AA0-EC97-18B7-5B7D-AE4EE2CADF3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 National Skills Coalition</a:t>
            </a:r>
          </a:p>
        </p:txBody>
      </p:sp>
      <p:sp>
        <p:nvSpPr>
          <p:cNvPr id="23" name="Slide Number Placeholder 22">
            <a:extLst>
              <a:ext uri="{FF2B5EF4-FFF2-40B4-BE49-F238E27FC236}">
                <a16:creationId xmlns:a16="http://schemas.microsoft.com/office/drawing/2014/main" id="{38747F45-8350-3D55-1328-D91502D4F7F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1B9D4-E1DB-464B-9255-A879820F9F81}" type="slidenum">
              <a:rPr kumimoji="0" lang="en-US" sz="1200" b="0" i="0" u="none" strike="noStrike" kern="1200" cap="none" spc="0" normalizeH="0" baseline="0" noProof="0" dirty="0" smtClean="0">
                <a:ln>
                  <a:noFill/>
                </a:ln>
                <a:solidFill>
                  <a:srgbClr val="0033A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33A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8CD3B7C5-6AC8-D748-743C-62B84A3157B7}"/>
              </a:ext>
            </a:extLst>
          </p:cNvPr>
          <p:cNvSpPr txBox="1"/>
          <p:nvPr/>
        </p:nvSpPr>
        <p:spPr>
          <a:xfrm>
            <a:off x="462417" y="2088515"/>
            <a:ext cx="11513755" cy="28828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defRPr/>
            </a:pPr>
            <a:r>
              <a:rPr kumimoji="0" lang="en-US" sz="3000" b="0" i="0" u="none" strike="noStrike" kern="1200" cap="none" spc="0" normalizeH="0" baseline="0" noProof="0">
                <a:ln>
                  <a:noFill/>
                </a:ln>
                <a:solidFill>
                  <a:schemeClr val="tx2"/>
                </a:solidFill>
                <a:effectLst/>
                <a:uLnTx/>
                <a:uFillTx/>
                <a:latin typeface="Roboto"/>
                <a:ea typeface="Roboto"/>
                <a:cs typeface="Roboto"/>
              </a:rPr>
              <a:t>Workforce Pell </a:t>
            </a:r>
            <a:r>
              <a:rPr lang="en-US" sz="3000">
                <a:solidFill>
                  <a:schemeClr val="tx2"/>
                </a:solidFill>
                <a:latin typeface="Roboto"/>
                <a:ea typeface="Roboto"/>
                <a:cs typeface="Roboto"/>
              </a:rPr>
              <a:t>is only one tool to meet workforce needs</a:t>
            </a:r>
            <a:br>
              <a:rPr kumimoji="0" lang="en-US" sz="3000" b="0" i="0" u="none" strike="noStrike" kern="1200" cap="none" spc="0" normalizeH="0" baseline="0" noProof="0">
                <a:ln>
                  <a:noFill/>
                </a:ln>
                <a:solidFill>
                  <a:srgbClr val="000000"/>
                </a:solidFill>
                <a:effectLst/>
                <a:uLnTx/>
                <a:uFillTx/>
                <a:latin typeface="Roboto"/>
                <a:ea typeface="Roboto"/>
                <a:cs typeface="Roboto"/>
              </a:rPr>
            </a:br>
            <a:endParaRPr kumimoji="0" lang="en-US" sz="3000" b="0" i="0" u="none" strike="noStrike" kern="1200" cap="none" spc="0" normalizeH="0" baseline="0" noProof="0">
              <a:ln>
                <a:noFill/>
              </a:ln>
              <a:solidFill>
                <a:srgbClr val="0033A1"/>
              </a:solidFill>
              <a:effectLst/>
              <a:uLnTx/>
              <a:uFillTx/>
              <a:latin typeface="Roboto"/>
              <a:ea typeface="Roboto"/>
              <a:cs typeface="Roboto"/>
            </a:endParaRPr>
          </a:p>
          <a:p>
            <a:pPr marL="457200" indent="-457200">
              <a:lnSpc>
                <a:spcPct val="150000"/>
              </a:lnSpc>
              <a:buFont typeface="Arial"/>
              <a:buChar char="•"/>
            </a:pPr>
            <a:r>
              <a:rPr kumimoji="0" lang="en-US" sz="2800" b="0" i="0" u="none" strike="noStrike" kern="1200" cap="none" spc="0" normalizeH="0" baseline="0" noProof="0">
                <a:ln>
                  <a:noFill/>
                </a:ln>
                <a:solidFill>
                  <a:schemeClr val="tx2"/>
                </a:solidFill>
                <a:effectLst/>
                <a:uLnTx/>
                <a:uFillTx/>
                <a:latin typeface="Roboto"/>
                <a:ea typeface="+mn-ea"/>
                <a:cs typeface="+mn-cs"/>
              </a:rPr>
              <a:t>July 1 is the deadline for </a:t>
            </a:r>
            <a:r>
              <a:rPr kumimoji="0" lang="en-US" sz="2800" b="1" i="0" u="sng" strike="noStrike" kern="1200" cap="none" spc="0" normalizeH="0" baseline="0" noProof="0">
                <a:ln>
                  <a:noFill/>
                </a:ln>
                <a:solidFill>
                  <a:schemeClr val="tx2"/>
                </a:solidFill>
                <a:effectLst/>
                <a:uLnTx/>
                <a:uFillTx/>
                <a:latin typeface="Roboto"/>
                <a:ea typeface="+mn-ea"/>
                <a:cs typeface="+mn-cs"/>
              </a:rPr>
              <a:t>implementation</a:t>
            </a:r>
            <a:endParaRPr lang="en-US" sz="2800">
              <a:solidFill>
                <a:schemeClr val="tx2"/>
              </a:solidFill>
              <a:latin typeface="Roboto"/>
              <a:ea typeface="Roboto"/>
              <a:cs typeface="Roboto"/>
            </a:endParaRPr>
          </a:p>
          <a:p>
            <a:pPr marL="914400" lvl="1" indent="-457200">
              <a:lnSpc>
                <a:spcPct val="150000"/>
              </a:lnSpc>
              <a:buFont typeface="Arial"/>
              <a:buChar char="•"/>
            </a:pPr>
            <a:r>
              <a:rPr kumimoji="0" lang="en-US" sz="2800" b="0" i="0" u="none" strike="noStrike" kern="1200" cap="none" spc="0" normalizeH="0" baseline="0" noProof="0">
                <a:ln>
                  <a:noFill/>
                </a:ln>
                <a:solidFill>
                  <a:schemeClr val="tx2"/>
                </a:solidFill>
                <a:effectLst/>
                <a:uLnTx/>
                <a:uFillTx/>
                <a:latin typeface="Roboto"/>
                <a:ea typeface="+mn-ea"/>
                <a:cs typeface="+mn-cs"/>
              </a:rPr>
              <a:t>However it </a:t>
            </a:r>
            <a:r>
              <a:rPr lang="en-US" sz="2800">
                <a:solidFill>
                  <a:schemeClr val="tx2"/>
                </a:solidFill>
                <a:latin typeface="Roboto"/>
              </a:rPr>
              <a:t>is </a:t>
            </a:r>
            <a:r>
              <a:rPr kumimoji="0" lang="en-US" sz="2800" b="0" i="0" u="none" strike="noStrike" kern="1200" cap="none" spc="0" normalizeH="0" baseline="0" noProof="0">
                <a:ln>
                  <a:noFill/>
                </a:ln>
                <a:solidFill>
                  <a:schemeClr val="tx2"/>
                </a:solidFill>
                <a:effectLst/>
                <a:uLnTx/>
                <a:uFillTx/>
                <a:latin typeface="Roboto"/>
                <a:ea typeface="+mn-ea"/>
                <a:cs typeface="+mn-cs"/>
              </a:rPr>
              <a:t>the</a:t>
            </a:r>
            <a:r>
              <a:rPr lang="en-US" sz="2800">
                <a:solidFill>
                  <a:schemeClr val="tx2"/>
                </a:solidFill>
                <a:latin typeface="Roboto"/>
              </a:rPr>
              <a:t> </a:t>
            </a:r>
            <a:r>
              <a:rPr kumimoji="0" lang="en-US" sz="2800" b="0" i="0" u="none" strike="noStrike" kern="1200" cap="none" spc="0" normalizeH="0" baseline="0" noProof="0">
                <a:ln>
                  <a:noFill/>
                </a:ln>
                <a:solidFill>
                  <a:schemeClr val="tx2"/>
                </a:solidFill>
                <a:effectLst/>
                <a:uLnTx/>
                <a:uFillTx/>
                <a:latin typeface="Roboto"/>
                <a:ea typeface="+mn-ea"/>
                <a:cs typeface="+mn-cs"/>
              </a:rPr>
              <a:t> </a:t>
            </a:r>
            <a:r>
              <a:rPr kumimoji="0" lang="en-US" sz="2800" b="1" i="0" u="sng" strike="noStrike" kern="1200" cap="none" spc="0" normalizeH="0" baseline="0" noProof="0">
                <a:ln>
                  <a:noFill/>
                </a:ln>
                <a:solidFill>
                  <a:schemeClr val="tx2"/>
                </a:solidFill>
                <a:effectLst/>
                <a:uLnTx/>
                <a:uFillTx/>
                <a:latin typeface="Roboto"/>
                <a:ea typeface="+mn-ea"/>
                <a:cs typeface="+mn-cs"/>
              </a:rPr>
              <a:t>starting point </a:t>
            </a:r>
            <a:r>
              <a:rPr kumimoji="0" lang="en-US" sz="2800" b="0" i="0" u="none" strike="noStrike" kern="1200" cap="none" spc="0" normalizeH="0" baseline="0" noProof="0">
                <a:ln>
                  <a:noFill/>
                </a:ln>
                <a:solidFill>
                  <a:schemeClr val="tx2"/>
                </a:solidFill>
                <a:effectLst/>
                <a:uLnTx/>
                <a:uFillTx/>
                <a:latin typeface="Roboto"/>
                <a:ea typeface="+mn-ea"/>
                <a:cs typeface="+mn-cs"/>
              </a:rPr>
              <a:t>for better education and employer alignment</a:t>
            </a:r>
            <a:endParaRPr lang="en-US" sz="2800" b="0" i="0" u="none" strike="noStrike" kern="1200" cap="none" spc="0" normalizeH="0" baseline="0" noProof="0">
              <a:ln>
                <a:noFill/>
              </a:ln>
              <a:solidFill>
                <a:schemeClr val="tx2"/>
              </a:solidFill>
              <a:effectLst/>
              <a:uLnTx/>
              <a:uFillTx/>
              <a:latin typeface="Roboto"/>
              <a:ea typeface="Roboto"/>
              <a:cs typeface="Roboto"/>
            </a:endParaRPr>
          </a:p>
        </p:txBody>
      </p:sp>
    </p:spTree>
    <p:extLst>
      <p:ext uri="{BB962C8B-B14F-4D97-AF65-F5344CB8AC3E}">
        <p14:creationId xmlns:p14="http://schemas.microsoft.com/office/powerpoint/2010/main" val="122340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648AC-95A1-C74F-922D-E43D27373D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DBAED3-9B46-A62D-19CF-05B7A75F6B3E}"/>
              </a:ext>
            </a:extLst>
          </p:cNvPr>
          <p:cNvSpPr>
            <a:spLocks noGrp="1"/>
          </p:cNvSpPr>
          <p:nvPr>
            <p:ph type="title"/>
          </p:nvPr>
        </p:nvSpPr>
        <p:spPr>
          <a:xfrm>
            <a:off x="564292" y="734420"/>
            <a:ext cx="10190345" cy="1109469"/>
          </a:xfrm>
        </p:spPr>
        <p:txBody>
          <a:bodyPr/>
          <a:lstStyle/>
          <a:p>
            <a:r>
              <a:rPr lang="en-US">
                <a:latin typeface="Roboto"/>
                <a:ea typeface="Roboto"/>
                <a:cs typeface="Arial"/>
              </a:rPr>
              <a:t>Opportunities for complementary advocacy</a:t>
            </a:r>
            <a:endParaRPr lang="en-US"/>
          </a:p>
        </p:txBody>
      </p:sp>
      <p:sp>
        <p:nvSpPr>
          <p:cNvPr id="19" name="TextBox 18">
            <a:extLst>
              <a:ext uri="{FF2B5EF4-FFF2-40B4-BE49-F238E27FC236}">
                <a16:creationId xmlns:a16="http://schemas.microsoft.com/office/drawing/2014/main" id="{E0D216AD-3563-08F6-D450-89AA1FEF3635}"/>
              </a:ext>
            </a:extLst>
          </p:cNvPr>
          <p:cNvSpPr txBox="1"/>
          <p:nvPr/>
        </p:nvSpPr>
        <p:spPr>
          <a:xfrm>
            <a:off x="838349" y="2147949"/>
            <a:ext cx="11137824" cy="126188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33A1"/>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A1"/>
                </a:solidFill>
                <a:effectLst/>
                <a:uLnTx/>
                <a:uFillTx/>
                <a:latin typeface="Roboto"/>
                <a:ea typeface="Roboto"/>
                <a:cs typeface="Roboto"/>
              </a:rPr>
              <a:t>    </a:t>
            </a:r>
            <a:endParaRPr kumimoji="0" lang="en-US" sz="1800" b="0" i="0" u="none" strike="noStrike" kern="1200" cap="none" spc="0" normalizeH="0" baseline="0" noProof="0">
              <a:ln>
                <a:noFill/>
              </a:ln>
              <a:solidFill>
                <a:srgbClr val="0033A1"/>
              </a:solidFill>
              <a:effectLst/>
              <a:uLnTx/>
              <a:uFillTx/>
              <a:latin typeface="Roboto"/>
              <a:ea typeface="+mn-ea"/>
              <a:cs typeface="+mn-cs"/>
            </a:endParaRPr>
          </a:p>
        </p:txBody>
      </p:sp>
      <p:sp>
        <p:nvSpPr>
          <p:cNvPr id="13" name="Footer Placeholder 12">
            <a:extLst>
              <a:ext uri="{FF2B5EF4-FFF2-40B4-BE49-F238E27FC236}">
                <a16:creationId xmlns:a16="http://schemas.microsoft.com/office/drawing/2014/main" id="{76CBBDF5-D16E-3043-76B3-9FB8E75A77B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 National Skills Coalition</a:t>
            </a:r>
          </a:p>
        </p:txBody>
      </p:sp>
      <p:sp>
        <p:nvSpPr>
          <p:cNvPr id="23" name="Slide Number Placeholder 22">
            <a:extLst>
              <a:ext uri="{FF2B5EF4-FFF2-40B4-BE49-F238E27FC236}">
                <a16:creationId xmlns:a16="http://schemas.microsoft.com/office/drawing/2014/main" id="{9538825D-CCEF-BE15-D636-AF4A670F964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1B9D4-E1DB-464B-9255-A879820F9F81}" type="slidenum">
              <a:rPr kumimoji="0" lang="en-US" sz="1200" b="0" i="0" u="none" strike="noStrike" kern="1200" cap="none" spc="0" normalizeH="0" baseline="0" noProof="0" dirty="0" smtClean="0">
                <a:ln>
                  <a:noFill/>
                </a:ln>
                <a:solidFill>
                  <a:srgbClr val="0033A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33A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974CFC71-6712-E4E3-260B-E73EC968AD1E}"/>
              </a:ext>
            </a:extLst>
          </p:cNvPr>
          <p:cNvSpPr txBox="1"/>
          <p:nvPr/>
        </p:nvSpPr>
        <p:spPr>
          <a:xfrm>
            <a:off x="564292" y="2435734"/>
            <a:ext cx="10668000"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rgbClr val="0033A1"/>
                </a:solidFill>
                <a:effectLst/>
                <a:uLnTx/>
                <a:uFillTx/>
                <a:latin typeface="Roboto"/>
                <a:ea typeface="Roboto"/>
                <a:cs typeface="Roboto"/>
              </a:rPr>
              <a:t>Wrap around supports </a:t>
            </a:r>
            <a:r>
              <a:rPr lang="en-US" sz="3200">
                <a:solidFill>
                  <a:srgbClr val="0033A1"/>
                </a:solidFill>
                <a:latin typeface="Roboto"/>
                <a:ea typeface="Roboto"/>
                <a:cs typeface="Roboto"/>
              </a:rPr>
              <a:t>that</a:t>
            </a:r>
            <a:r>
              <a:rPr kumimoji="0" lang="en-US" sz="3200" b="0" i="0" u="none" strike="noStrike" kern="1200" cap="none" spc="0" normalizeH="0" baseline="0" noProof="0">
                <a:ln>
                  <a:noFill/>
                </a:ln>
                <a:solidFill>
                  <a:srgbClr val="0033A1"/>
                </a:solidFill>
                <a:effectLst/>
                <a:uLnTx/>
                <a:uFillTx/>
                <a:latin typeface="Roboto"/>
                <a:ea typeface="Roboto"/>
                <a:cs typeface="Roboto"/>
              </a:rPr>
              <a:t> meet the needs of workers</a:t>
            </a:r>
            <a:endParaRPr kumimoji="0" lang="en-US" sz="1800" b="0" i="0" u="none" strike="noStrike" kern="1200" cap="none" spc="0" normalizeH="0" baseline="0" noProof="0">
              <a:ln>
                <a:noFill/>
              </a:ln>
              <a:solidFill>
                <a:srgbClr val="0033A1"/>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a:ln>
                <a:noFill/>
              </a:ln>
              <a:solidFill>
                <a:srgbClr val="0033A1"/>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a:ln>
                  <a:noFill/>
                </a:ln>
                <a:solidFill>
                  <a:srgbClr val="0033A1"/>
                </a:solidFill>
                <a:effectLst/>
                <a:uLnTx/>
                <a:uFillTx/>
                <a:latin typeface="Roboto"/>
                <a:ea typeface="Roboto"/>
                <a:cs typeface="Roboto"/>
              </a:rPr>
              <a:t>Industry partnerships to truly engage employers</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a:ln>
                <a:noFill/>
              </a:ln>
              <a:solidFill>
                <a:srgbClr val="0033A1"/>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a:ln>
                  <a:noFill/>
                </a:ln>
                <a:solidFill>
                  <a:srgbClr val="0033A1"/>
                </a:solidFill>
                <a:effectLst/>
                <a:uLnTx/>
                <a:uFillTx/>
                <a:latin typeface="Roboto"/>
                <a:ea typeface="Roboto"/>
                <a:cs typeface="Roboto"/>
              </a:rPr>
              <a:t>Data collection and modernization: CTA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Roboto"/>
              <a:cs typeface="Roboto"/>
            </a:endParaRPr>
          </a:p>
        </p:txBody>
      </p:sp>
    </p:spTree>
    <p:extLst>
      <p:ext uri="{BB962C8B-B14F-4D97-AF65-F5344CB8AC3E}">
        <p14:creationId xmlns:p14="http://schemas.microsoft.com/office/powerpoint/2010/main" val="365217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5F33A-EAFB-44C6-6816-7A03D8E02B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36DBD4-F32F-7BC5-200E-D0BC75939914}"/>
              </a:ext>
            </a:extLst>
          </p:cNvPr>
          <p:cNvSpPr>
            <a:spLocks noGrp="1"/>
          </p:cNvSpPr>
          <p:nvPr>
            <p:ph type="title"/>
          </p:nvPr>
        </p:nvSpPr>
        <p:spPr>
          <a:xfrm>
            <a:off x="838200" y="734420"/>
            <a:ext cx="9916437" cy="1109469"/>
          </a:xfrm>
        </p:spPr>
        <p:txBody>
          <a:bodyPr/>
          <a:lstStyle/>
          <a:p>
            <a:r>
              <a:rPr lang="en-US">
                <a:latin typeface="Roboto"/>
                <a:ea typeface="Roboto"/>
                <a:cs typeface="Arial"/>
              </a:rPr>
              <a:t>Challenges states will face</a:t>
            </a:r>
            <a:endParaRPr lang="en-US"/>
          </a:p>
        </p:txBody>
      </p:sp>
      <p:sp>
        <p:nvSpPr>
          <p:cNvPr id="19" name="TextBox 18">
            <a:extLst>
              <a:ext uri="{FF2B5EF4-FFF2-40B4-BE49-F238E27FC236}">
                <a16:creationId xmlns:a16="http://schemas.microsoft.com/office/drawing/2014/main" id="{4F97AE68-0E99-5CE3-F44F-A947BFE609FE}"/>
              </a:ext>
            </a:extLst>
          </p:cNvPr>
          <p:cNvSpPr txBox="1"/>
          <p:nvPr/>
        </p:nvSpPr>
        <p:spPr>
          <a:xfrm>
            <a:off x="838349" y="2147949"/>
            <a:ext cx="11137824" cy="126188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33A1"/>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A1"/>
                </a:solidFill>
                <a:effectLst/>
                <a:uLnTx/>
                <a:uFillTx/>
                <a:latin typeface="Roboto"/>
                <a:ea typeface="Roboto"/>
                <a:cs typeface="Roboto"/>
              </a:rPr>
              <a:t>    </a:t>
            </a:r>
            <a:endParaRPr kumimoji="0" lang="en-US" sz="1800" b="0" i="0" u="none" strike="noStrike" kern="1200" cap="none" spc="0" normalizeH="0" baseline="0" noProof="0">
              <a:ln>
                <a:noFill/>
              </a:ln>
              <a:solidFill>
                <a:srgbClr val="0033A1"/>
              </a:solidFill>
              <a:effectLst/>
              <a:uLnTx/>
              <a:uFillTx/>
              <a:latin typeface="Roboto"/>
              <a:ea typeface="+mn-ea"/>
              <a:cs typeface="+mn-cs"/>
            </a:endParaRPr>
          </a:p>
        </p:txBody>
      </p:sp>
      <p:sp>
        <p:nvSpPr>
          <p:cNvPr id="13" name="Footer Placeholder 12">
            <a:extLst>
              <a:ext uri="{FF2B5EF4-FFF2-40B4-BE49-F238E27FC236}">
                <a16:creationId xmlns:a16="http://schemas.microsoft.com/office/drawing/2014/main" id="{F9E4DE89-58E8-796A-7337-8813F85F33C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 National Skills Coalition</a:t>
            </a:r>
          </a:p>
        </p:txBody>
      </p:sp>
      <p:sp>
        <p:nvSpPr>
          <p:cNvPr id="23" name="Slide Number Placeholder 22">
            <a:extLst>
              <a:ext uri="{FF2B5EF4-FFF2-40B4-BE49-F238E27FC236}">
                <a16:creationId xmlns:a16="http://schemas.microsoft.com/office/drawing/2014/main" id="{3043EFA8-2736-11A6-F807-5CB5258A45E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1B9D4-E1DB-464B-9255-A879820F9F81}" type="slidenum">
              <a:rPr kumimoji="0" lang="en-US" sz="1200" b="0" i="0" u="none" strike="noStrike" kern="1200" cap="none" spc="0" normalizeH="0" baseline="0" noProof="0" dirty="0" smtClean="0">
                <a:ln>
                  <a:noFill/>
                </a:ln>
                <a:solidFill>
                  <a:srgbClr val="0033A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33A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FC1E4AC9-FAEA-430C-F187-C5EC35F0CE4A}"/>
              </a:ext>
            </a:extLst>
          </p:cNvPr>
          <p:cNvSpPr txBox="1"/>
          <p:nvPr/>
        </p:nvSpPr>
        <p:spPr>
          <a:xfrm>
            <a:off x="462418" y="2335650"/>
            <a:ext cx="11513755"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000" b="0" i="0" u="none" strike="noStrike" kern="1200" cap="none" spc="0" normalizeH="0" baseline="0" noProof="0">
                <a:ln>
                  <a:noFill/>
                </a:ln>
                <a:solidFill>
                  <a:schemeClr val="tx2"/>
                </a:solidFill>
                <a:effectLst/>
                <a:uLnTx/>
                <a:uFillTx/>
                <a:latin typeface="Roboto"/>
                <a:ea typeface="Roboto"/>
                <a:cs typeface="Roboto"/>
              </a:rPr>
              <a:t>Data infrastructure for outcomes reporting</a:t>
            </a:r>
            <a:endParaRPr lang="en-US" sz="3000">
              <a:solidFill>
                <a:srgbClr val="000000"/>
              </a:solidFill>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3000" b="0" i="0" u="none" strike="noStrike" kern="1200" cap="none" spc="0" normalizeH="0" baseline="0" noProof="0">
              <a:ln>
                <a:noFill/>
              </a:ln>
              <a:solidFill>
                <a:srgbClr val="000000"/>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000" b="0" i="0" u="none" strike="noStrike" kern="1200" cap="none" spc="0" normalizeH="0" baseline="0" noProof="0">
                <a:ln>
                  <a:noFill/>
                </a:ln>
                <a:solidFill>
                  <a:srgbClr val="0033A1"/>
                </a:solidFill>
                <a:effectLst/>
                <a:uLnTx/>
                <a:uFillTx/>
                <a:latin typeface="Roboto"/>
                <a:ea typeface="Roboto"/>
                <a:cs typeface="Roboto"/>
              </a:rPr>
              <a:t>Consistent definitions </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lang="en-US" sz="3000">
              <a:solidFill>
                <a:srgbClr val="0033A1"/>
              </a:solidFill>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lang="en-US" sz="3000">
                <a:solidFill>
                  <a:srgbClr val="0033A1"/>
                </a:solidFill>
                <a:latin typeface="Roboto"/>
                <a:ea typeface="Roboto"/>
                <a:cs typeface="Roboto"/>
              </a:rPr>
              <a:t>Ability to work cross agency and with industry</a:t>
            </a:r>
          </a:p>
        </p:txBody>
      </p:sp>
    </p:spTree>
    <p:extLst>
      <p:ext uri="{BB962C8B-B14F-4D97-AF65-F5344CB8AC3E}">
        <p14:creationId xmlns:p14="http://schemas.microsoft.com/office/powerpoint/2010/main" val="4181007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CB9AE-A5EC-A2E3-3A47-5F8356FED8B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958C14-51F3-52FA-999E-54DDAA22C4FA}"/>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1B9D4-E1DB-464B-9255-A879820F9F81}" type="slidenum">
              <a:rPr kumimoji="0" lang="en-US" sz="1200" b="0" i="0" u="none" strike="noStrike" kern="1200" cap="none" spc="0" normalizeH="0" baseline="0" noProof="0" smtClean="0">
                <a:ln>
                  <a:noFill/>
                </a:ln>
                <a:solidFill>
                  <a:srgbClr val="0033A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33A1"/>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07383A6-F921-5826-E8A0-7C30AC8C7375}"/>
              </a:ext>
            </a:extLst>
          </p:cNvPr>
          <p:cNvSpPr txBox="1"/>
          <p:nvPr/>
        </p:nvSpPr>
        <p:spPr>
          <a:xfrm>
            <a:off x="6116876" y="3105834"/>
            <a:ext cx="6075124"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Roboto"/>
                <a:ea typeface="+mn-ea"/>
                <a:cs typeface="+mn-cs"/>
              </a:rPr>
              <a:t>What's the current status?</a:t>
            </a:r>
            <a:endParaRPr kumimoji="0" lang="en-US" sz="1800" b="0" i="0" u="none" strike="noStrike" kern="1200" cap="none" spc="0" normalizeH="0" baseline="0" noProof="0" dirty="0">
              <a:ln>
                <a:noFill/>
              </a:ln>
              <a:solidFill>
                <a:srgbClr val="FFFFFF"/>
              </a:solidFill>
              <a:effectLst/>
              <a:uLnTx/>
              <a:uFillTx/>
              <a:latin typeface="Roboto"/>
              <a:ea typeface="Roboto"/>
              <a:cs typeface="Roboto"/>
            </a:endParaRPr>
          </a:p>
        </p:txBody>
      </p:sp>
    </p:spTree>
    <p:extLst>
      <p:ext uri="{BB962C8B-B14F-4D97-AF65-F5344CB8AC3E}">
        <p14:creationId xmlns:p14="http://schemas.microsoft.com/office/powerpoint/2010/main" val="3142201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6D1F6-21A3-4E8D-1270-FD194A3C57C6}"/>
            </a:ext>
          </a:extLst>
        </p:cNvPr>
        <p:cNvGrpSpPr/>
        <p:nvPr/>
      </p:nvGrpSpPr>
      <p:grpSpPr>
        <a:xfrm>
          <a:off x="0" y="0"/>
          <a:ext cx="0" cy="0"/>
          <a:chOff x="0" y="0"/>
          <a:chExt cx="0" cy="0"/>
        </a:xfrm>
      </p:grpSpPr>
      <p:pic>
        <p:nvPicPr>
          <p:cNvPr id="6" name="Picture 5" descr="A person sitting at a desk with a computer and a person in front of a whiteboard with colorful sticky notes&#10;&#10;AI-generated content may be incorrect.">
            <a:extLst>
              <a:ext uri="{FF2B5EF4-FFF2-40B4-BE49-F238E27FC236}">
                <a16:creationId xmlns:a16="http://schemas.microsoft.com/office/drawing/2014/main" id="{6263CD7D-6646-D113-A715-6DC15AF50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01559"/>
            <a:ext cx="7750479" cy="5166986"/>
          </a:xfrm>
          <a:prstGeom prst="rect">
            <a:avLst/>
          </a:prstGeom>
        </p:spPr>
      </p:pic>
      <p:sp>
        <p:nvSpPr>
          <p:cNvPr id="7" name="TextBox 6">
            <a:extLst>
              <a:ext uri="{FF2B5EF4-FFF2-40B4-BE49-F238E27FC236}">
                <a16:creationId xmlns:a16="http://schemas.microsoft.com/office/drawing/2014/main" id="{AE11938B-7E02-4E7E-07A3-C40A64FEFEE6}"/>
              </a:ext>
            </a:extLst>
          </p:cNvPr>
          <p:cNvSpPr txBox="1"/>
          <p:nvPr/>
        </p:nvSpPr>
        <p:spPr>
          <a:xfrm>
            <a:off x="7986000" y="2438729"/>
            <a:ext cx="4018479" cy="2554545"/>
          </a:xfrm>
          <a:prstGeom prst="rect">
            <a:avLst/>
          </a:prstGeom>
          <a:solidFill>
            <a:schemeClr val="tx2"/>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Roboto"/>
                <a:ea typeface="Roboto"/>
                <a:cs typeface="Roboto"/>
              </a:rPr>
              <a:t>The federal government has </a:t>
            </a:r>
            <a:r>
              <a:rPr kumimoji="0" lang="en-US" sz="3200" b="1" i="1" u="none" strike="noStrike" kern="1200" cap="none" spc="0" normalizeH="0" baseline="0" noProof="0" dirty="0">
                <a:ln>
                  <a:noFill/>
                </a:ln>
                <a:solidFill>
                  <a:srgbClr val="0033A1">
                    <a:lumMod val="20000"/>
                    <a:lumOff val="80000"/>
                  </a:srgbClr>
                </a:solidFill>
                <a:effectLst/>
                <a:uLnTx/>
                <a:uFillTx/>
                <a:latin typeface="Roboto"/>
                <a:ea typeface="Roboto"/>
                <a:cs typeface="Roboto"/>
              </a:rPr>
              <a:t>just</a:t>
            </a:r>
            <a:r>
              <a:rPr kumimoji="0" lang="en-US" sz="3200" b="1" i="0" u="none" strike="noStrike" kern="1200" cap="none" spc="0" normalizeH="0" baseline="0" noProof="0" dirty="0">
                <a:ln>
                  <a:noFill/>
                </a:ln>
                <a:solidFill>
                  <a:srgbClr val="0033A1">
                    <a:lumMod val="20000"/>
                    <a:lumOff val="80000"/>
                  </a:srgbClr>
                </a:solidFill>
                <a:effectLst/>
                <a:uLnTx/>
                <a:uFillTx/>
                <a:latin typeface="Roboto"/>
                <a:ea typeface="Roboto"/>
                <a:cs typeface="Roboto"/>
              </a:rPr>
              <a:t> released final rules</a:t>
            </a:r>
            <a:r>
              <a:rPr kumimoji="0" lang="en-US" sz="3200" b="1" i="0" u="none" strike="noStrike" kern="1200" cap="none" spc="0" normalizeH="0" baseline="0" noProof="0" dirty="0">
                <a:ln>
                  <a:noFill/>
                </a:ln>
                <a:solidFill>
                  <a:srgbClr val="FFFFFF"/>
                </a:solidFill>
                <a:effectLst/>
                <a:uLnTx/>
                <a:uFillTx/>
                <a:latin typeface="Roboto"/>
                <a:ea typeface="Roboto"/>
                <a:cs typeface="Roboto"/>
              </a:rPr>
              <a:t> for the Workforce Pell program</a:t>
            </a:r>
            <a:endParaRPr kumimoji="0" lang="en-US" sz="3200" b="1" i="0" u="none" strike="noStrike" kern="1200" cap="none" spc="0" normalizeH="0" baseline="0" noProof="0" dirty="0">
              <a:ln>
                <a:noFill/>
              </a:ln>
              <a:solidFill>
                <a:srgbClr val="0033A1">
                  <a:lumMod val="20000"/>
                  <a:lumOff val="80000"/>
                </a:srgbClr>
              </a:solidFill>
              <a:effectLst/>
              <a:uLnTx/>
              <a:uFillTx/>
              <a:latin typeface="Roboto"/>
              <a:ea typeface="Roboto"/>
              <a:cs typeface="Roboto"/>
            </a:endParaRPr>
          </a:p>
        </p:txBody>
      </p:sp>
    </p:spTree>
    <p:extLst>
      <p:ext uri="{BB962C8B-B14F-4D97-AF65-F5344CB8AC3E}">
        <p14:creationId xmlns:p14="http://schemas.microsoft.com/office/powerpoint/2010/main" val="161457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EC00055-4574-C556-17DD-BE01380A9A51}"/>
              </a:ext>
            </a:extLst>
          </p:cNvPr>
          <p:cNvSpPr txBox="1"/>
          <p:nvPr/>
        </p:nvSpPr>
        <p:spPr>
          <a:xfrm>
            <a:off x="0" y="814192"/>
            <a:ext cx="4797468" cy="214195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pic>
        <p:nvPicPr>
          <p:cNvPr id="7" name="Content Placeholder 6">
            <a:extLst>
              <a:ext uri="{FF2B5EF4-FFF2-40B4-BE49-F238E27FC236}">
                <a16:creationId xmlns:a16="http://schemas.microsoft.com/office/drawing/2014/main" id="{0FCBFFB3-6F3F-6490-7E31-F4A82DA97E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442542" cy="6907935"/>
          </a:xfrm>
        </p:spPr>
      </p:pic>
      <p:sp>
        <p:nvSpPr>
          <p:cNvPr id="9" name="TextBox 8">
            <a:extLst>
              <a:ext uri="{FF2B5EF4-FFF2-40B4-BE49-F238E27FC236}">
                <a16:creationId xmlns:a16="http://schemas.microsoft.com/office/drawing/2014/main" id="{0734E5B0-D088-0AE2-0D63-E799C389A673}"/>
              </a:ext>
            </a:extLst>
          </p:cNvPr>
          <p:cNvSpPr txBox="1"/>
          <p:nvPr/>
        </p:nvSpPr>
        <p:spPr>
          <a:xfrm>
            <a:off x="6964470" y="1528176"/>
            <a:ext cx="4797468" cy="4031873"/>
          </a:xfrm>
          <a:prstGeom prst="rect">
            <a:avLst/>
          </a:prstGeom>
          <a:solidFill>
            <a:schemeClr val="accent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Roboto"/>
                <a:ea typeface="+mn-ea"/>
                <a:cs typeface="+mn-cs"/>
              </a:rPr>
              <a:t>In July 2025, Congress </a:t>
            </a:r>
            <a:r>
              <a:rPr kumimoji="0" lang="en-US" sz="3200" b="1" i="0" u="none" strike="noStrike" kern="1200" cap="none" spc="0" normalizeH="0" baseline="0" noProof="0">
                <a:ln>
                  <a:noFill/>
                </a:ln>
                <a:solidFill>
                  <a:srgbClr val="FFC628">
                    <a:lumMod val="50000"/>
                  </a:srgbClr>
                </a:solidFill>
                <a:effectLst/>
                <a:uLnTx/>
                <a:uFillTx/>
                <a:latin typeface="Roboto"/>
                <a:ea typeface="+mn-ea"/>
                <a:cs typeface="+mn-cs"/>
              </a:rPr>
              <a:t>expanded the Pell Grant program </a:t>
            </a:r>
            <a:r>
              <a:rPr kumimoji="0" lang="en-US" sz="3200" b="1" i="0" u="none" strike="noStrike" kern="1200" cap="none" spc="0" normalizeH="0" baseline="0" noProof="0">
                <a:ln>
                  <a:noFill/>
                </a:ln>
                <a:solidFill>
                  <a:srgbClr val="FFFFFF"/>
                </a:solidFill>
                <a:effectLst/>
                <a:uLnTx/>
                <a:uFillTx/>
                <a:latin typeface="Roboto"/>
                <a:ea typeface="+mn-ea"/>
                <a:cs typeface="+mn-cs"/>
              </a:rPr>
              <a:t>to cover shorter-term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Roboto"/>
                <a:ea typeface="+mn-ea"/>
                <a:cs typeface="+mn-cs"/>
              </a:rPr>
              <a:t>Billions of dollars of new funding were made available through H.R. 1</a:t>
            </a:r>
          </a:p>
        </p:txBody>
      </p:sp>
    </p:spTree>
    <p:extLst>
      <p:ext uri="{BB962C8B-B14F-4D97-AF65-F5344CB8AC3E}">
        <p14:creationId xmlns:p14="http://schemas.microsoft.com/office/powerpoint/2010/main" val="3933255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1B749-21D8-FB2B-9147-E438C3EB2B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4D093E-2244-5CDB-60DA-AA355F5BF0C2}"/>
              </a:ext>
            </a:extLst>
          </p:cNvPr>
          <p:cNvSpPr txBox="1"/>
          <p:nvPr/>
        </p:nvSpPr>
        <p:spPr>
          <a:xfrm>
            <a:off x="439136" y="2708082"/>
            <a:ext cx="4583240"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Roboto"/>
                <a:ea typeface="+mn-ea"/>
                <a:cs typeface="+mn-cs"/>
              </a:rPr>
              <a:t>See our quick analysis on LinkedIn: </a:t>
            </a:r>
            <a:r>
              <a:rPr kumimoji="0" lang="en-US" sz="1800" b="0" i="0" u="none" strike="noStrike" kern="1200" cap="none" spc="0" normalizeH="0" baseline="0" noProof="0" dirty="0">
                <a:ln>
                  <a:noFill/>
                </a:ln>
                <a:solidFill>
                  <a:srgbClr val="000000"/>
                </a:solidFill>
                <a:effectLst/>
                <a:uLnTx/>
                <a:uFillTx/>
                <a:latin typeface="Roboto"/>
                <a:ea typeface="+mn-ea"/>
                <a:cs typeface="+mn-cs"/>
                <a:hlinkClick r:id="rId3"/>
              </a:rPr>
              <a:t>https://www.linkedin.com/posts/caroline-treschitta_congratulations-to-the-us-department-of-share-7462226130142490624-ZC7j</a:t>
            </a: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Roboto"/>
                <a:ea typeface="+mn-ea"/>
                <a:cs typeface="+mn-cs"/>
              </a:rPr>
              <a:t>Check our Skills Blog </a:t>
            </a:r>
            <a:r>
              <a:rPr kumimoji="0" lang="en-US" sz="1800" b="0" i="0" u="none" strike="noStrike" kern="1200" cap="none" spc="0" normalizeH="0" baseline="0" noProof="0" dirty="0">
                <a:ln>
                  <a:noFill/>
                </a:ln>
                <a:solidFill>
                  <a:srgbClr val="000000"/>
                </a:solidFill>
                <a:effectLst/>
                <a:uLnTx/>
                <a:uFillTx/>
                <a:latin typeface="Roboto"/>
                <a:ea typeface="+mn-ea"/>
                <a:cs typeface="+mn-cs"/>
              </a:rPr>
              <a:t>for a more detailed analysis soon: </a:t>
            </a:r>
            <a:r>
              <a:rPr kumimoji="0" lang="en-US" sz="1800" b="0" i="0" u="none" strike="noStrike" kern="1200" cap="none" spc="0" normalizeH="0" baseline="0" noProof="0" dirty="0">
                <a:ln>
                  <a:noFill/>
                </a:ln>
                <a:solidFill>
                  <a:srgbClr val="000000"/>
                </a:solidFill>
                <a:effectLst/>
                <a:uLnTx/>
                <a:uFillTx/>
                <a:latin typeface="Roboto"/>
                <a:ea typeface="+mn-ea"/>
                <a:cs typeface="+mn-cs"/>
                <a:hlinkClick r:id="rId4"/>
              </a:rPr>
              <a:t>https://nationalskillscoalition.org/skills-blog/</a:t>
            </a: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pic>
        <p:nvPicPr>
          <p:cNvPr id="5" name="Picture 4">
            <a:extLst>
              <a:ext uri="{FF2B5EF4-FFF2-40B4-BE49-F238E27FC236}">
                <a16:creationId xmlns:a16="http://schemas.microsoft.com/office/drawing/2014/main" id="{6109129F-9199-2065-BDD3-B79ACC9B6677}"/>
              </a:ext>
            </a:extLst>
          </p:cNvPr>
          <p:cNvPicPr>
            <a:picLocks noChangeAspect="1"/>
          </p:cNvPicPr>
          <p:nvPr/>
        </p:nvPicPr>
        <p:blipFill>
          <a:blip r:embed="rId5"/>
          <a:stretch>
            <a:fillRect/>
          </a:stretch>
        </p:blipFill>
        <p:spPr>
          <a:xfrm>
            <a:off x="5431810" y="2387449"/>
            <a:ext cx="6223380" cy="2983076"/>
          </a:xfrm>
          <a:prstGeom prst="rect">
            <a:avLst/>
          </a:prstGeom>
        </p:spPr>
      </p:pic>
      <p:sp>
        <p:nvSpPr>
          <p:cNvPr id="8" name="Title 2">
            <a:extLst>
              <a:ext uri="{FF2B5EF4-FFF2-40B4-BE49-F238E27FC236}">
                <a16:creationId xmlns:a16="http://schemas.microsoft.com/office/drawing/2014/main" id="{5D61EA58-D620-DA06-A221-5D178CAECA52}"/>
              </a:ext>
            </a:extLst>
          </p:cNvPr>
          <p:cNvSpPr>
            <a:spLocks noGrp="1"/>
          </p:cNvSpPr>
          <p:nvPr>
            <p:ph type="title"/>
          </p:nvPr>
        </p:nvSpPr>
        <p:spPr>
          <a:xfrm>
            <a:off x="633048" y="586854"/>
            <a:ext cx="8756176" cy="1052319"/>
          </a:xfrm>
        </p:spPr>
        <p:txBody>
          <a:bodyPr/>
          <a:lstStyle/>
          <a:p>
            <a:r>
              <a:rPr lang="en-US" dirty="0">
                <a:latin typeface="Roboto"/>
                <a:ea typeface="Roboto"/>
                <a:cs typeface="Arial"/>
              </a:rPr>
              <a:t>What do the federal regulations say?</a:t>
            </a:r>
          </a:p>
        </p:txBody>
      </p:sp>
    </p:spTree>
    <p:extLst>
      <p:ext uri="{BB962C8B-B14F-4D97-AF65-F5344CB8AC3E}">
        <p14:creationId xmlns:p14="http://schemas.microsoft.com/office/powerpoint/2010/main" val="2782411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34384-86C4-A1D6-505E-C4E79F55D8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3B53C1-5C1C-981B-A521-8F392EA10886}"/>
              </a:ext>
            </a:extLst>
          </p:cNvPr>
          <p:cNvSpPr>
            <a:spLocks noGrp="1"/>
          </p:cNvSpPr>
          <p:nvPr>
            <p:ph type="title"/>
          </p:nvPr>
        </p:nvSpPr>
        <p:spPr>
          <a:xfrm>
            <a:off x="838200" y="734420"/>
            <a:ext cx="9916437" cy="1109469"/>
          </a:xfrm>
        </p:spPr>
        <p:txBody>
          <a:bodyPr/>
          <a:lstStyle/>
          <a:p>
            <a:r>
              <a:rPr lang="en-US" dirty="0">
                <a:latin typeface="Roboto"/>
                <a:ea typeface="Roboto"/>
                <a:cs typeface="Arial"/>
              </a:rPr>
              <a:t>Three changes from draft</a:t>
            </a:r>
            <a:endParaRPr lang="en-US" dirty="0"/>
          </a:p>
        </p:txBody>
      </p:sp>
      <p:sp>
        <p:nvSpPr>
          <p:cNvPr id="13" name="Footer Placeholder 12">
            <a:extLst>
              <a:ext uri="{FF2B5EF4-FFF2-40B4-BE49-F238E27FC236}">
                <a16:creationId xmlns:a16="http://schemas.microsoft.com/office/drawing/2014/main" id="{B2D97BCB-B2F8-54CB-45FC-91464A2E1CD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 National Skills Coalition</a:t>
            </a:r>
          </a:p>
        </p:txBody>
      </p:sp>
      <p:sp>
        <p:nvSpPr>
          <p:cNvPr id="23" name="Slide Number Placeholder 22">
            <a:extLst>
              <a:ext uri="{FF2B5EF4-FFF2-40B4-BE49-F238E27FC236}">
                <a16:creationId xmlns:a16="http://schemas.microsoft.com/office/drawing/2014/main" id="{F4AD169E-098B-E4B0-A315-0F9D7C95DC9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1B9D4-E1DB-464B-9255-A879820F9F81}" type="slidenum">
              <a:rPr kumimoji="0" lang="en-US" sz="1200" b="0" i="0" u="none" strike="noStrike" kern="1200" cap="none" spc="0" normalizeH="0" baseline="0" noProof="0" dirty="0" smtClean="0">
                <a:ln>
                  <a:noFill/>
                </a:ln>
                <a:solidFill>
                  <a:srgbClr val="0033A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33A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CD7541D1-DD41-2714-C5F3-4C2D59E51FAC}"/>
              </a:ext>
            </a:extLst>
          </p:cNvPr>
          <p:cNvSpPr txBox="1"/>
          <p:nvPr/>
        </p:nvSpPr>
        <p:spPr>
          <a:xfrm>
            <a:off x="339122" y="2109033"/>
            <a:ext cx="1151375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chemeClr val="tx2"/>
                </a:solidFill>
                <a:effectLst/>
                <a:uLnTx/>
                <a:uFillTx/>
                <a:latin typeface="Roboto"/>
                <a:ea typeface="Roboto"/>
                <a:cs typeface="Roboto"/>
              </a:rPr>
              <a:t>Students who continue their education will not be counted toward the value added earning metric. </a:t>
            </a: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srgbClr val="000000"/>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rgbClr val="0033A1"/>
                </a:solidFill>
                <a:effectLst/>
                <a:uLnTx/>
                <a:uFillTx/>
                <a:latin typeface="Roboto"/>
                <a:ea typeface="Roboto"/>
                <a:cs typeface="Roboto"/>
              </a:rPr>
              <a:t>On data modernization support</a:t>
            </a:r>
          </a:p>
          <a:p>
            <a:pPr marL="914400" lvl="1" indent="-457200">
              <a:buFont typeface="Arial"/>
              <a:buChar char="•"/>
              <a:defRPr/>
            </a:pPr>
            <a:r>
              <a:rPr kumimoji="0" lang="en-US" sz="2800" b="0" i="0" u="none" strike="noStrike" kern="1200" cap="none" spc="0" normalizeH="0" baseline="0" noProof="0" dirty="0">
                <a:ln>
                  <a:noFill/>
                </a:ln>
                <a:solidFill>
                  <a:srgbClr val="0033A1"/>
                </a:solidFill>
                <a:effectLst/>
                <a:uLnTx/>
                <a:uFillTx/>
                <a:latin typeface="Roboto"/>
                <a:ea typeface="Roboto"/>
                <a:cs typeface="Roboto"/>
              </a:rPr>
              <a:t>"The Department commits to continue collaboration with stakeholders, monitor implementation closely, and prepare additional guidance or resources." </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lang="en-US" sz="2800" dirty="0">
              <a:solidFill>
                <a:srgbClr val="0033A1"/>
              </a:solidFill>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lang="en-US" sz="2800" dirty="0">
                <a:solidFill>
                  <a:srgbClr val="0033A1"/>
                </a:solidFill>
                <a:latin typeface="Roboto"/>
                <a:ea typeface="Roboto"/>
                <a:cs typeface="Roboto"/>
              </a:rPr>
              <a:t>25% remains for the allowable percentage of ineligible partners except for RTI in apprenticeships (49%)</a:t>
            </a:r>
          </a:p>
        </p:txBody>
      </p:sp>
    </p:spTree>
    <p:extLst>
      <p:ext uri="{BB962C8B-B14F-4D97-AF65-F5344CB8AC3E}">
        <p14:creationId xmlns:p14="http://schemas.microsoft.com/office/powerpoint/2010/main" val="1201145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CEBF0-F27C-2D33-4AEE-3E61E9D89C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13D9BE-C42E-0D11-FC46-784D0F0260F1}"/>
              </a:ext>
            </a:extLst>
          </p:cNvPr>
          <p:cNvSpPr>
            <a:spLocks noGrp="1"/>
          </p:cNvSpPr>
          <p:nvPr>
            <p:ph type="title"/>
          </p:nvPr>
        </p:nvSpPr>
        <p:spPr>
          <a:xfrm>
            <a:off x="838200" y="734420"/>
            <a:ext cx="9916437" cy="1109469"/>
          </a:xfrm>
        </p:spPr>
        <p:txBody>
          <a:bodyPr/>
          <a:lstStyle/>
          <a:p>
            <a:r>
              <a:rPr lang="en-US" dirty="0">
                <a:latin typeface="Roboto"/>
                <a:ea typeface="Roboto"/>
                <a:cs typeface="Arial"/>
              </a:rPr>
              <a:t>Employer engagement comments…</a:t>
            </a:r>
            <a:endParaRPr lang="en-US" dirty="0"/>
          </a:p>
        </p:txBody>
      </p:sp>
      <p:sp>
        <p:nvSpPr>
          <p:cNvPr id="13" name="Footer Placeholder 12">
            <a:extLst>
              <a:ext uri="{FF2B5EF4-FFF2-40B4-BE49-F238E27FC236}">
                <a16:creationId xmlns:a16="http://schemas.microsoft.com/office/drawing/2014/main" id="{7C7FF00C-7E47-D6DB-D66C-403CDCA22F0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 National Skills Coalition</a:t>
            </a:r>
          </a:p>
        </p:txBody>
      </p:sp>
      <p:sp>
        <p:nvSpPr>
          <p:cNvPr id="23" name="Slide Number Placeholder 22">
            <a:extLst>
              <a:ext uri="{FF2B5EF4-FFF2-40B4-BE49-F238E27FC236}">
                <a16:creationId xmlns:a16="http://schemas.microsoft.com/office/drawing/2014/main" id="{E1DC0C58-3346-C815-2843-9DCD00D6851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1B9D4-E1DB-464B-9255-A879820F9F81}" type="slidenum">
              <a:rPr kumimoji="0" lang="en-US" sz="1200" b="0" i="0" u="none" strike="noStrike" kern="1200" cap="none" spc="0" normalizeH="0" baseline="0" noProof="0" dirty="0" smtClean="0">
                <a:ln>
                  <a:noFill/>
                </a:ln>
                <a:solidFill>
                  <a:srgbClr val="0033A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33A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C09CE925-D6BD-D229-49BF-3439C44C4447}"/>
              </a:ext>
            </a:extLst>
          </p:cNvPr>
          <p:cNvSpPr txBox="1"/>
          <p:nvPr/>
        </p:nvSpPr>
        <p:spPr>
          <a:xfrm>
            <a:off x="339122" y="2109033"/>
            <a:ext cx="1151375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dirty="0">
                <a:ln>
                  <a:noFill/>
                </a:ln>
                <a:solidFill>
                  <a:schemeClr val="tx2"/>
                </a:solidFill>
                <a:effectLst/>
                <a:uLnTx/>
                <a:uFillTx/>
                <a:latin typeface="Roboto"/>
                <a:ea typeface="Roboto"/>
                <a:cs typeface="Roboto"/>
              </a:rPr>
              <a:t>The Department may provide guidance as needed; however, paragraph (a)(2) of this section requires </a:t>
            </a:r>
            <a:r>
              <a:rPr kumimoji="0" lang="en-US" sz="2800" b="0" i="1" u="sng" strike="noStrike" kern="1200" cap="none" spc="0" normalizeH="0" baseline="0" noProof="0" dirty="0">
                <a:ln>
                  <a:noFill/>
                </a:ln>
                <a:solidFill>
                  <a:schemeClr val="tx2"/>
                </a:solidFill>
                <a:effectLst/>
                <a:uLnTx/>
                <a:uFillTx/>
                <a:latin typeface="Roboto"/>
                <a:ea typeface="Roboto"/>
                <a:cs typeface="Roboto"/>
              </a:rPr>
              <a:t>Governors to consult with the State board </a:t>
            </a:r>
            <a:r>
              <a:rPr kumimoji="0" lang="en-US" sz="2800" b="0" i="0" u="none" strike="noStrike" kern="1200" cap="none" spc="0" normalizeH="0" baseline="0" noProof="0" dirty="0">
                <a:ln>
                  <a:noFill/>
                </a:ln>
                <a:solidFill>
                  <a:schemeClr val="tx2"/>
                </a:solidFill>
                <a:effectLst/>
                <a:uLnTx/>
                <a:uFillTx/>
                <a:latin typeface="Roboto"/>
                <a:ea typeface="Roboto"/>
                <a:cs typeface="Roboto"/>
              </a:rPr>
              <a:t>to certify that the program “[m]</a:t>
            </a:r>
            <a:r>
              <a:rPr kumimoji="0" lang="en-US" sz="2800" b="0" i="0" u="none" strike="noStrike" kern="1200" cap="none" spc="0" normalizeH="0" baseline="0" noProof="0" dirty="0" err="1">
                <a:ln>
                  <a:noFill/>
                </a:ln>
                <a:solidFill>
                  <a:schemeClr val="tx2"/>
                </a:solidFill>
                <a:effectLst/>
                <a:uLnTx/>
                <a:uFillTx/>
                <a:latin typeface="Roboto"/>
                <a:ea typeface="Roboto"/>
                <a:cs typeface="Roboto"/>
              </a:rPr>
              <a:t>eets</a:t>
            </a:r>
            <a:r>
              <a:rPr kumimoji="0" lang="en-US" sz="2800" b="0" i="0" u="none" strike="noStrike" kern="1200" cap="none" spc="0" normalizeH="0" baseline="0" noProof="0" dirty="0">
                <a:ln>
                  <a:noFill/>
                </a:ln>
                <a:solidFill>
                  <a:schemeClr val="tx2"/>
                </a:solidFill>
                <a:effectLst/>
                <a:uLnTx/>
                <a:uFillTx/>
                <a:latin typeface="Roboto"/>
                <a:ea typeface="Roboto"/>
                <a:cs typeface="Roboto"/>
              </a:rPr>
              <a:t> the hiring requirements of potential employers . . .”. </a:t>
            </a:r>
            <a:r>
              <a:rPr kumimoji="0" lang="en-US" sz="2800" b="1" i="0" u="none" strike="noStrike" kern="1200" cap="none" spc="0" normalizeH="0" baseline="0" noProof="0" dirty="0">
                <a:ln>
                  <a:noFill/>
                </a:ln>
                <a:solidFill>
                  <a:schemeClr val="tx2"/>
                </a:solidFill>
                <a:effectLst/>
                <a:uLnTx/>
                <a:uFillTx/>
                <a:latin typeface="Roboto"/>
                <a:ea typeface="Roboto"/>
                <a:cs typeface="Roboto"/>
              </a:rPr>
              <a:t>We believe that there is a sufficient requirement already in the regulation that establishes employer input </a:t>
            </a:r>
            <a:r>
              <a:rPr kumimoji="0" lang="en-US" sz="2800" b="0" i="0" u="none" strike="noStrike" kern="1200" cap="none" spc="0" normalizeH="0" baseline="0" noProof="0" dirty="0">
                <a:ln>
                  <a:noFill/>
                </a:ln>
                <a:solidFill>
                  <a:schemeClr val="tx2"/>
                </a:solidFill>
                <a:effectLst/>
                <a:uLnTx/>
                <a:uFillTx/>
                <a:latin typeface="Roboto"/>
                <a:ea typeface="Roboto"/>
                <a:cs typeface="Roboto"/>
              </a:rPr>
              <a:t>and each individual State and the outlying area will have unique processes for engaging with employers. The Department does not seek to infringe on the autonomy of Governors by prescribing strict or confusing guidance at the Federal level.</a:t>
            </a:r>
            <a:endParaRPr lang="en-US" sz="2800" dirty="0">
              <a:solidFill>
                <a:srgbClr val="0033A1"/>
              </a:solidFill>
              <a:latin typeface="Roboto"/>
              <a:ea typeface="Roboto"/>
              <a:cs typeface="Roboto"/>
            </a:endParaRPr>
          </a:p>
        </p:txBody>
      </p:sp>
    </p:spTree>
    <p:extLst>
      <p:ext uri="{BB962C8B-B14F-4D97-AF65-F5344CB8AC3E}">
        <p14:creationId xmlns:p14="http://schemas.microsoft.com/office/powerpoint/2010/main" val="2481958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8B3DA-E9BD-CF17-ED06-0DE61A65AA9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3A51009-A3B6-5F2F-3AC0-5726FB35277D}"/>
              </a:ext>
            </a:extLst>
          </p:cNvPr>
          <p:cNvSpPr txBox="1"/>
          <p:nvPr/>
        </p:nvSpPr>
        <p:spPr>
          <a:xfrm>
            <a:off x="0" y="1390389"/>
            <a:ext cx="4484318" cy="12651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pic>
        <p:nvPicPr>
          <p:cNvPr id="3" name="Picture 2">
            <a:extLst>
              <a:ext uri="{FF2B5EF4-FFF2-40B4-BE49-F238E27FC236}">
                <a16:creationId xmlns:a16="http://schemas.microsoft.com/office/drawing/2014/main" id="{7867061F-E158-C516-4FA7-3DBFC4BF1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311167" cy="6858000"/>
          </a:xfrm>
          <a:prstGeom prst="rect">
            <a:avLst/>
          </a:prstGeom>
        </p:spPr>
      </p:pic>
      <p:sp>
        <p:nvSpPr>
          <p:cNvPr id="9" name="TextBox 8">
            <a:extLst>
              <a:ext uri="{FF2B5EF4-FFF2-40B4-BE49-F238E27FC236}">
                <a16:creationId xmlns:a16="http://schemas.microsoft.com/office/drawing/2014/main" id="{96BDE79F-44C8-2082-4269-EAA0F9A91717}"/>
              </a:ext>
            </a:extLst>
          </p:cNvPr>
          <p:cNvSpPr txBox="1"/>
          <p:nvPr/>
        </p:nvSpPr>
        <p:spPr>
          <a:xfrm>
            <a:off x="1417687" y="5655501"/>
            <a:ext cx="8893480"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33A1"/>
                </a:solidFill>
                <a:effectLst/>
                <a:uLnTx/>
                <a:uFillTx/>
                <a:latin typeface="Roboto"/>
                <a:ea typeface="+mn-ea"/>
                <a:cs typeface="+mn-cs"/>
              </a:rPr>
              <a:t>What should industry do next? </a:t>
            </a:r>
          </a:p>
        </p:txBody>
      </p:sp>
    </p:spTree>
    <p:extLst>
      <p:ext uri="{BB962C8B-B14F-4D97-AF65-F5344CB8AC3E}">
        <p14:creationId xmlns:p14="http://schemas.microsoft.com/office/powerpoint/2010/main" val="372891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1CDF-593D-3080-BCF4-F9BDBA1597C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DF12D4-F1BD-43C2-8C83-105772DEA3A5}"/>
              </a:ext>
            </a:extLst>
          </p:cNvPr>
          <p:cNvSpPr txBox="1"/>
          <p:nvPr/>
        </p:nvSpPr>
        <p:spPr>
          <a:xfrm>
            <a:off x="1524000" y="0"/>
            <a:ext cx="91440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1800313-B303-2846-A4A9-96276F87C486}"/>
              </a:ext>
            </a:extLst>
          </p:cNvPr>
          <p:cNvSpPr txBox="1"/>
          <p:nvPr/>
        </p:nvSpPr>
        <p:spPr>
          <a:xfrm>
            <a:off x="172836" y="610208"/>
            <a:ext cx="10495646" cy="646331"/>
          </a:xfrm>
          <a:prstGeom prst="rect">
            <a:avLst/>
          </a:prstGeom>
          <a:solidFill>
            <a:schemeClr val="bg1"/>
          </a:solidFill>
        </p:spPr>
        <p:txBody>
          <a:bodyPr wrap="square" lIns="91440" tIns="45720" rIns="91440" bIns="45720" rtlCol="0" anchor="t">
            <a:spAutoFit/>
          </a:bodyPr>
          <a:lstStyle/>
          <a:p>
            <a:pPr>
              <a:defRPr/>
            </a:pPr>
            <a:r>
              <a:rPr lang="en-US" sz="3600" b="1">
                <a:solidFill>
                  <a:srgbClr val="0033A1"/>
                </a:solidFill>
                <a:latin typeface="Roboto"/>
              </a:rPr>
              <a:t>Role of employers in Workforce Pell</a:t>
            </a:r>
            <a:endParaRPr kumimoji="0" lang="en-US" sz="3600" b="1" i="0" u="none" strike="noStrike" kern="1200" cap="none" spc="0" normalizeH="0" baseline="0" noProof="0">
              <a:ln>
                <a:noFill/>
              </a:ln>
              <a:solidFill>
                <a:srgbClr val="0033A1"/>
              </a:solidFill>
              <a:effectLst/>
              <a:uLnTx/>
              <a:uFillTx/>
              <a:latin typeface="Roboto"/>
              <a:ea typeface="+mn-ea"/>
              <a:cs typeface="+mn-cs"/>
            </a:endParaRPr>
          </a:p>
        </p:txBody>
      </p:sp>
      <p:sp>
        <p:nvSpPr>
          <p:cNvPr id="5" name="TextBox 4">
            <a:extLst>
              <a:ext uri="{FF2B5EF4-FFF2-40B4-BE49-F238E27FC236}">
                <a16:creationId xmlns:a16="http://schemas.microsoft.com/office/drawing/2014/main" id="{50AB0C57-1357-9B84-8337-AFA0881F7005}"/>
              </a:ext>
            </a:extLst>
          </p:cNvPr>
          <p:cNvSpPr txBox="1"/>
          <p:nvPr/>
        </p:nvSpPr>
        <p:spPr>
          <a:xfrm>
            <a:off x="748694" y="2149126"/>
            <a:ext cx="10688165"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AutoNum type="arabicPeriod"/>
            </a:pPr>
            <a:r>
              <a:rPr lang="en-US" sz="2400" b="1" u="sng">
                <a:ea typeface="Roboto"/>
                <a:cs typeface="Roboto"/>
              </a:rPr>
              <a:t>Validate the value</a:t>
            </a:r>
            <a:r>
              <a:rPr lang="en-US" sz="2400">
                <a:ea typeface="Roboto"/>
                <a:cs typeface="Roboto"/>
              </a:rPr>
              <a:t> of credentials tied to specific occupations</a:t>
            </a:r>
          </a:p>
          <a:p>
            <a:pPr marL="800100" lvl="1" indent="-342900">
              <a:lnSpc>
                <a:spcPct val="150000"/>
              </a:lnSpc>
              <a:buFont typeface="Courier New,monospace"/>
              <a:buChar char="o"/>
            </a:pPr>
            <a:r>
              <a:rPr lang="en-US" sz="2400">
                <a:ea typeface="Roboto"/>
                <a:cs typeface="Roboto"/>
              </a:rPr>
              <a:t>This ensures programs stay aligned to real workforce demand</a:t>
            </a:r>
          </a:p>
          <a:p>
            <a:pPr marL="800100" lvl="1" indent="-342900">
              <a:lnSpc>
                <a:spcPct val="150000"/>
              </a:lnSpc>
              <a:buFont typeface="Courier New,monospace"/>
              <a:buChar char="o"/>
            </a:pPr>
            <a:r>
              <a:rPr lang="en-US" sz="2400">
                <a:ea typeface="Roboto"/>
                <a:cs typeface="Roboto"/>
              </a:rPr>
              <a:t>Also will ensure programs remain eligible under Workforce Pell</a:t>
            </a:r>
          </a:p>
          <a:p>
            <a:pPr lvl="1">
              <a:lnSpc>
                <a:spcPct val="150000"/>
              </a:lnSpc>
            </a:pPr>
            <a:endParaRPr lang="en-US" sz="2400">
              <a:ea typeface="Roboto"/>
              <a:cs typeface="Roboto"/>
            </a:endParaRPr>
          </a:p>
          <a:p>
            <a:pPr marL="342900" indent="-342900">
              <a:lnSpc>
                <a:spcPct val="150000"/>
              </a:lnSpc>
              <a:buFontTx/>
              <a:buAutoNum type="arabicPeriod"/>
            </a:pPr>
            <a:r>
              <a:rPr lang="en-US" sz="2400" b="1" u="sng">
                <a:ea typeface="Roboto"/>
                <a:cs typeface="Roboto"/>
              </a:rPr>
              <a:t>Hiring</a:t>
            </a:r>
            <a:r>
              <a:rPr lang="en-US" sz="2400">
                <a:ea typeface="Roboto"/>
                <a:cs typeface="Roboto"/>
              </a:rPr>
              <a:t> program completers </a:t>
            </a:r>
          </a:p>
          <a:p>
            <a:pPr marL="800100" lvl="1" indent="-342900">
              <a:lnSpc>
                <a:spcPct val="150000"/>
              </a:lnSpc>
              <a:buFont typeface="Courier New"/>
              <a:buChar char="o"/>
            </a:pPr>
            <a:r>
              <a:rPr lang="en-US" sz="2400">
                <a:ea typeface="Roboto"/>
                <a:cs typeface="Roboto"/>
              </a:rPr>
              <a:t>Strong employment outcomes are essential</a:t>
            </a:r>
          </a:p>
          <a:p>
            <a:pPr marL="1257300" lvl="2" indent="-342900">
              <a:lnSpc>
                <a:spcPct val="150000"/>
              </a:lnSpc>
              <a:buFont typeface="Wingdings"/>
              <a:buChar char="§"/>
            </a:pPr>
            <a:r>
              <a:rPr lang="en-US" sz="2400">
                <a:ea typeface="Roboto"/>
                <a:cs typeface="Roboto"/>
              </a:rPr>
              <a:t>Reminder: Benchmark in Workforce Pell is 70% job placement</a:t>
            </a:r>
          </a:p>
          <a:p>
            <a:pPr marL="1257300" lvl="2" indent="-342900">
              <a:lnSpc>
                <a:spcPct val="150000"/>
              </a:lnSpc>
              <a:buFont typeface="Wingdings"/>
              <a:buChar char="§"/>
            </a:pPr>
            <a:r>
              <a:rPr lang="en-US" sz="2400">
                <a:ea typeface="Roboto"/>
                <a:cs typeface="Roboto"/>
              </a:rPr>
              <a:t>May want to consider guaranteed interviews</a:t>
            </a:r>
          </a:p>
          <a:p>
            <a:pPr marL="800100" lvl="1" indent="-342900">
              <a:lnSpc>
                <a:spcPct val="150000"/>
              </a:lnSpc>
              <a:buFont typeface="Courier New"/>
              <a:buChar char="o"/>
            </a:pPr>
            <a:endParaRPr lang="en-US">
              <a:ea typeface="Roboto"/>
              <a:cs typeface="Roboto"/>
            </a:endParaRPr>
          </a:p>
        </p:txBody>
      </p:sp>
    </p:spTree>
    <p:extLst>
      <p:ext uri="{BB962C8B-B14F-4D97-AF65-F5344CB8AC3E}">
        <p14:creationId xmlns:p14="http://schemas.microsoft.com/office/powerpoint/2010/main" val="3714848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DFFC9-3DF2-4A5A-4D6A-C375E798BE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D3AEA7-A185-CECA-894C-B04F429725BF}"/>
              </a:ext>
            </a:extLst>
          </p:cNvPr>
          <p:cNvSpPr txBox="1"/>
          <p:nvPr/>
        </p:nvSpPr>
        <p:spPr>
          <a:xfrm>
            <a:off x="1524000" y="0"/>
            <a:ext cx="91440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78B50B-138A-55D8-9A3A-2BA57AA68A08}"/>
              </a:ext>
            </a:extLst>
          </p:cNvPr>
          <p:cNvSpPr txBox="1"/>
          <p:nvPr/>
        </p:nvSpPr>
        <p:spPr>
          <a:xfrm>
            <a:off x="560292" y="771745"/>
            <a:ext cx="893290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33A1"/>
                </a:solidFill>
                <a:effectLst/>
                <a:uLnTx/>
                <a:uFillTx/>
                <a:latin typeface="Roboto"/>
                <a:ea typeface="+mn-ea"/>
                <a:cs typeface="+mn-cs"/>
              </a:rPr>
              <a:t>Steps you can take now:</a:t>
            </a:r>
          </a:p>
        </p:txBody>
      </p:sp>
      <p:sp>
        <p:nvSpPr>
          <p:cNvPr id="2" name="TextBox 1">
            <a:extLst>
              <a:ext uri="{FF2B5EF4-FFF2-40B4-BE49-F238E27FC236}">
                <a16:creationId xmlns:a16="http://schemas.microsoft.com/office/drawing/2014/main" id="{209A051B-CD16-624F-C2FE-793F3A696E98}"/>
              </a:ext>
            </a:extLst>
          </p:cNvPr>
          <p:cNvSpPr txBox="1"/>
          <p:nvPr/>
        </p:nvSpPr>
        <p:spPr>
          <a:xfrm>
            <a:off x="238146" y="2358023"/>
            <a:ext cx="10859914" cy="4401205"/>
          </a:xfrm>
          <a:prstGeom prst="rect">
            <a:avLst/>
          </a:prstGeom>
          <a:solidFill>
            <a:schemeClr val="bg1"/>
          </a:solidFill>
        </p:spPr>
        <p:txBody>
          <a:bodyPr wrap="square" lIns="91440" tIns="45720" rIns="91440" bIns="45720" rtlCol="0" anchor="t">
            <a:spAutoFit/>
          </a:bodyPr>
          <a:lstStyle/>
          <a:p>
            <a:pPr marL="914400" marR="0" lvl="1" indent="-45720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2400" i="0" u="none" strike="noStrike" kern="1200" cap="none" spc="0" normalizeH="0" baseline="0" noProof="0" dirty="0">
                <a:ln>
                  <a:noFill/>
                </a:ln>
                <a:solidFill>
                  <a:srgbClr val="000000"/>
                </a:solidFill>
                <a:effectLst/>
                <a:uLnTx/>
                <a:uFillTx/>
                <a:latin typeface="Roboto"/>
                <a:ea typeface="+mn-ea"/>
                <a:cs typeface="+mn-cs"/>
              </a:rPr>
              <a:t>Over the summer </a:t>
            </a:r>
            <a:r>
              <a:rPr lang="en-US" sz="2400" b="1" dirty="0">
                <a:solidFill>
                  <a:srgbClr val="000000"/>
                </a:solidFill>
                <a:latin typeface="Roboto"/>
              </a:rPr>
              <a:t>c</a:t>
            </a:r>
            <a:r>
              <a:rPr kumimoji="0" lang="en-US" sz="2400" b="1" i="0" u="none" strike="noStrike" kern="1200" cap="none" spc="0" normalizeH="0" baseline="0" noProof="0" dirty="0">
                <a:ln>
                  <a:noFill/>
                </a:ln>
                <a:solidFill>
                  <a:srgbClr val="000000"/>
                </a:solidFill>
                <a:effectLst/>
                <a:uLnTx/>
                <a:uFillTx/>
                <a:latin typeface="Roboto"/>
                <a:ea typeface="+mn-ea"/>
                <a:cs typeface="+mn-cs"/>
              </a:rPr>
              <a:t>heck in with your </a:t>
            </a:r>
            <a:r>
              <a:rPr lang="en-US" sz="2400" b="1" dirty="0">
                <a:solidFill>
                  <a:srgbClr val="000000"/>
                </a:solidFill>
                <a:latin typeface="Roboto"/>
              </a:rPr>
              <a:t>local community college </a:t>
            </a:r>
            <a:r>
              <a:rPr kumimoji="0" lang="en-US" sz="2400" b="0" i="0" u="none" strike="noStrike" kern="1200" cap="none" spc="0" normalizeH="0" baseline="0" noProof="0" dirty="0">
                <a:ln>
                  <a:noFill/>
                </a:ln>
                <a:solidFill>
                  <a:srgbClr val="000000"/>
                </a:solidFill>
                <a:effectLst/>
                <a:uLnTx/>
                <a:uFillTx/>
                <a:latin typeface="Roboto"/>
                <a:ea typeface="+mn-ea"/>
                <a:cs typeface="+mn-cs"/>
              </a:rPr>
              <a:t>to see where they are in </a:t>
            </a:r>
            <a:r>
              <a:rPr lang="en-US" sz="2400" dirty="0">
                <a:solidFill>
                  <a:srgbClr val="000000"/>
                </a:solidFill>
                <a:latin typeface="Roboto"/>
              </a:rPr>
              <a:t>determining what programs currently qualify</a:t>
            </a:r>
          </a:p>
          <a:p>
            <a:pPr marL="1371600" lvl="2" indent="-457200">
              <a:spcAft>
                <a:spcPts val="1800"/>
              </a:spcAft>
              <a:buFont typeface="Wingdings" panose="05000000000000000000" pitchFamily="2" charset="2"/>
              <a:buChar char="Ø"/>
              <a:defRPr/>
            </a:pPr>
            <a:r>
              <a:rPr lang="en-US" sz="2400" dirty="0">
                <a:solidFill>
                  <a:srgbClr val="000000"/>
                </a:solidFill>
                <a:latin typeface="Roboto"/>
              </a:rPr>
              <a:t>This also means </a:t>
            </a:r>
            <a:r>
              <a:rPr lang="en-US" sz="2400" b="1" u="sng" dirty="0">
                <a:solidFill>
                  <a:srgbClr val="000000"/>
                </a:solidFill>
                <a:latin typeface="Roboto"/>
              </a:rPr>
              <a:t>beginning discussions </a:t>
            </a:r>
            <a:r>
              <a:rPr lang="en-US" sz="2400" dirty="0">
                <a:solidFill>
                  <a:srgbClr val="000000"/>
                </a:solidFill>
                <a:latin typeface="Roboto"/>
              </a:rPr>
              <a:t>on what future programs might be able to qualify</a:t>
            </a:r>
            <a:endParaRPr kumimoji="0" lang="en-US" sz="2400" b="0" i="0" u="none" strike="noStrike" kern="1200" cap="none" spc="0" normalizeH="0" baseline="0" noProof="0" dirty="0">
              <a:ln>
                <a:noFill/>
              </a:ln>
              <a:solidFill>
                <a:srgbClr val="000000"/>
              </a:solidFill>
              <a:effectLst/>
              <a:uLnTx/>
              <a:uFillTx/>
              <a:latin typeface="Roboto"/>
              <a:ea typeface="+mn-ea"/>
              <a:cs typeface="+mn-cs"/>
            </a:endParaRPr>
          </a:p>
          <a:p>
            <a:pPr marL="914400" marR="0" lvl="1" indent="-45720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0000"/>
                </a:solidFill>
                <a:effectLst/>
                <a:uLnTx/>
                <a:uFillTx/>
                <a:latin typeface="Roboto"/>
                <a:ea typeface="+mn-ea"/>
                <a:cs typeface="+mn-cs"/>
              </a:rPr>
              <a:t>Connec</a:t>
            </a:r>
            <a:r>
              <a:rPr lang="en-US" sz="2400" b="1" dirty="0">
                <a:solidFill>
                  <a:srgbClr val="000000"/>
                </a:solidFill>
                <a:latin typeface="Roboto"/>
              </a:rPr>
              <a:t>t </a:t>
            </a:r>
            <a:r>
              <a:rPr kumimoji="0" lang="en-US" sz="2400" b="1" i="0" u="none" strike="noStrike" kern="1200" cap="none" spc="0" normalizeH="0" baseline="0" noProof="0" dirty="0">
                <a:ln>
                  <a:noFill/>
                </a:ln>
                <a:solidFill>
                  <a:srgbClr val="000000"/>
                </a:solidFill>
                <a:effectLst/>
                <a:uLnTx/>
                <a:uFillTx/>
                <a:latin typeface="Roboto"/>
                <a:ea typeface="+mn-ea"/>
                <a:cs typeface="+mn-cs"/>
              </a:rPr>
              <a:t>with your state labor and Governor’s office </a:t>
            </a:r>
            <a:r>
              <a:rPr kumimoji="0" lang="en-US" sz="2400" b="0" i="0" u="none" strike="noStrike" kern="1200" cap="none" spc="0" normalizeH="0" baseline="0" noProof="0" dirty="0">
                <a:ln>
                  <a:noFill/>
                </a:ln>
                <a:solidFill>
                  <a:srgbClr val="000000"/>
                </a:solidFill>
                <a:effectLst/>
                <a:uLnTx/>
                <a:uFillTx/>
                <a:latin typeface="Roboto"/>
                <a:ea typeface="+mn-ea"/>
                <a:cs typeface="+mn-cs"/>
              </a:rPr>
              <a:t>to see how they will seek employer input on whether programs meet local hiring needs</a:t>
            </a:r>
          </a:p>
          <a:p>
            <a:pPr marL="914400" marR="0" lvl="1" indent="-45720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0000"/>
                </a:solidFill>
                <a:effectLst/>
                <a:uLnTx/>
                <a:uFillTx/>
                <a:latin typeface="Roboto"/>
                <a:ea typeface="+mn-ea"/>
                <a:cs typeface="+mn-cs"/>
              </a:rPr>
              <a:t>Understand where workforce stakeholders </a:t>
            </a:r>
            <a:r>
              <a:rPr kumimoji="0" lang="en-US" sz="2400" b="0" i="0" u="none" strike="noStrike" kern="1200" cap="none" spc="0" normalizeH="0" baseline="0" noProof="0" dirty="0">
                <a:ln>
                  <a:noFill/>
                </a:ln>
                <a:solidFill>
                  <a:srgbClr val="000000"/>
                </a:solidFill>
                <a:effectLst/>
                <a:uLnTx/>
                <a:uFillTx/>
                <a:latin typeface="Roboto"/>
                <a:ea typeface="+mn-ea"/>
                <a:cs typeface="+mn-cs"/>
              </a:rPr>
              <a:t>could use support and advocacy from employers to state legislators to make the roll out easier</a:t>
            </a:r>
            <a:endParaRPr kumimoji="0" lang="en-US" sz="2400" b="0" i="0" u="none" strike="noStrike" kern="1200" cap="none" spc="0" normalizeH="0" baseline="0" noProof="0" dirty="0">
              <a:ln>
                <a:noFill/>
              </a:ln>
              <a:solidFill>
                <a:srgbClr val="000000"/>
              </a:solidFill>
              <a:effectLst/>
              <a:uLnTx/>
              <a:uFillTx/>
              <a:latin typeface="Roboto"/>
              <a:ea typeface="Roboto"/>
              <a:cs typeface="Roboto"/>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a:ea typeface="+mn-ea"/>
              <a:cs typeface="+mn-cs"/>
            </a:endParaRPr>
          </a:p>
        </p:txBody>
      </p:sp>
    </p:spTree>
    <p:extLst>
      <p:ext uri="{BB962C8B-B14F-4D97-AF65-F5344CB8AC3E}">
        <p14:creationId xmlns:p14="http://schemas.microsoft.com/office/powerpoint/2010/main" val="338017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AEAE9-CFFD-FDBA-D0E8-CE39C364CC0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C310E6-EAF5-3DFE-776C-326BA8DF07D5}"/>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1B9D4-E1DB-464B-9255-A879820F9F81}" type="slidenum">
              <a:rPr kumimoji="0" lang="en-US" sz="1200" b="0" i="0" u="none" strike="noStrike" kern="1200" cap="none" spc="0" normalizeH="0" baseline="0" noProof="0" smtClean="0">
                <a:ln>
                  <a:noFill/>
                </a:ln>
                <a:solidFill>
                  <a:srgbClr val="0033A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33A1"/>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6EFFE572-B38E-28BE-5C72-E80675916633}"/>
              </a:ext>
            </a:extLst>
          </p:cNvPr>
          <p:cNvSpPr txBox="1"/>
          <p:nvPr/>
        </p:nvSpPr>
        <p:spPr>
          <a:xfrm>
            <a:off x="6643119" y="3085943"/>
            <a:ext cx="5110620" cy="132343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Roboto"/>
                <a:ea typeface="+mn-ea"/>
                <a:cs typeface="+mn-cs"/>
              </a:rPr>
              <a:t>What else should employers know?</a:t>
            </a:r>
            <a:endParaRPr kumimoji="0" lang="en-US" sz="4000" b="1" i="0" u="none" strike="noStrike" kern="1200" cap="none" spc="0" normalizeH="0" baseline="0" noProof="0">
              <a:ln>
                <a:noFill/>
              </a:ln>
              <a:solidFill>
                <a:srgbClr val="FFC628">
                  <a:lumMod val="60000"/>
                  <a:lumOff val="40000"/>
                </a:srgbClr>
              </a:solidFill>
              <a:effectLst/>
              <a:uLnTx/>
              <a:uFillTx/>
              <a:latin typeface="Roboto"/>
              <a:ea typeface="+mn-ea"/>
              <a:cs typeface="+mn-cs"/>
            </a:endParaRPr>
          </a:p>
        </p:txBody>
      </p:sp>
    </p:spTree>
    <p:extLst>
      <p:ext uri="{BB962C8B-B14F-4D97-AF65-F5344CB8AC3E}">
        <p14:creationId xmlns:p14="http://schemas.microsoft.com/office/powerpoint/2010/main" val="207018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66542-93A2-4A9A-757C-2A32361334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6D6187-0CB7-3711-B723-1B4E35DCAB5F}"/>
              </a:ext>
            </a:extLst>
          </p:cNvPr>
          <p:cNvSpPr>
            <a:spLocks noGrp="1"/>
          </p:cNvSpPr>
          <p:nvPr>
            <p:ph type="title"/>
          </p:nvPr>
        </p:nvSpPr>
        <p:spPr>
          <a:xfrm>
            <a:off x="838200" y="734420"/>
            <a:ext cx="9916437" cy="1109469"/>
          </a:xfrm>
        </p:spPr>
        <p:txBody>
          <a:bodyPr/>
          <a:lstStyle/>
          <a:p>
            <a:r>
              <a:rPr lang="en-US">
                <a:latin typeface="Roboto"/>
                <a:ea typeface="Roboto"/>
                <a:cs typeface="Arial"/>
              </a:rPr>
              <a:t>A note on Pell shortfall</a:t>
            </a:r>
            <a:endParaRPr lang="en-US"/>
          </a:p>
        </p:txBody>
      </p:sp>
      <p:sp>
        <p:nvSpPr>
          <p:cNvPr id="19" name="TextBox 18">
            <a:extLst>
              <a:ext uri="{FF2B5EF4-FFF2-40B4-BE49-F238E27FC236}">
                <a16:creationId xmlns:a16="http://schemas.microsoft.com/office/drawing/2014/main" id="{071AB59E-9E8E-DD32-359D-BF64D77DA91C}"/>
              </a:ext>
            </a:extLst>
          </p:cNvPr>
          <p:cNvSpPr txBox="1"/>
          <p:nvPr/>
        </p:nvSpPr>
        <p:spPr>
          <a:xfrm>
            <a:off x="838349" y="2147949"/>
            <a:ext cx="11137824" cy="126188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33A1"/>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A1"/>
                </a:solidFill>
                <a:effectLst/>
                <a:uLnTx/>
                <a:uFillTx/>
                <a:latin typeface="Roboto"/>
                <a:ea typeface="Roboto"/>
                <a:cs typeface="Roboto"/>
              </a:rPr>
              <a:t>    </a:t>
            </a:r>
            <a:endParaRPr kumimoji="0" lang="en-US" sz="1800" b="0" i="0" u="none" strike="noStrike" kern="1200" cap="none" spc="0" normalizeH="0" baseline="0" noProof="0">
              <a:ln>
                <a:noFill/>
              </a:ln>
              <a:solidFill>
                <a:srgbClr val="0033A1"/>
              </a:solidFill>
              <a:effectLst/>
              <a:uLnTx/>
              <a:uFillTx/>
              <a:latin typeface="Roboto"/>
              <a:ea typeface="+mn-ea"/>
              <a:cs typeface="+mn-cs"/>
            </a:endParaRPr>
          </a:p>
        </p:txBody>
      </p:sp>
      <p:sp>
        <p:nvSpPr>
          <p:cNvPr id="13" name="Footer Placeholder 12">
            <a:extLst>
              <a:ext uri="{FF2B5EF4-FFF2-40B4-BE49-F238E27FC236}">
                <a16:creationId xmlns:a16="http://schemas.microsoft.com/office/drawing/2014/main" id="{C5286AA7-0B79-F989-DD5F-A9D8005E7A4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 National Skills Coalition</a:t>
            </a:r>
          </a:p>
        </p:txBody>
      </p:sp>
      <p:sp>
        <p:nvSpPr>
          <p:cNvPr id="23" name="Slide Number Placeholder 22">
            <a:extLst>
              <a:ext uri="{FF2B5EF4-FFF2-40B4-BE49-F238E27FC236}">
                <a16:creationId xmlns:a16="http://schemas.microsoft.com/office/drawing/2014/main" id="{338FBE13-F0E5-557F-A7AE-93E4D0DA767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1B9D4-E1DB-464B-9255-A879820F9F81}" type="slidenum">
              <a:rPr kumimoji="0" lang="en-US" sz="1200" b="0" i="0" u="none" strike="noStrike" kern="1200" cap="none" spc="0" normalizeH="0" baseline="0" noProof="0" dirty="0" smtClean="0">
                <a:ln>
                  <a:noFill/>
                </a:ln>
                <a:solidFill>
                  <a:srgbClr val="0033A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33A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51AF39B-0397-6CAC-D4F8-7A087AF105B6}"/>
              </a:ext>
            </a:extLst>
          </p:cNvPr>
          <p:cNvSpPr txBox="1"/>
          <p:nvPr/>
        </p:nvSpPr>
        <p:spPr>
          <a:xfrm>
            <a:off x="215827" y="1983441"/>
            <a:ext cx="11760346"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lang="en-US" sz="3200" dirty="0">
                <a:solidFill>
                  <a:srgbClr val="0033A1"/>
                </a:solidFill>
                <a:latin typeface="Roboto"/>
                <a:ea typeface="Roboto"/>
                <a:cs typeface="Roboto"/>
              </a:rPr>
              <a:t>P</a:t>
            </a:r>
            <a:r>
              <a:rPr kumimoji="0" lang="en-US" sz="3200" b="0" i="0" u="none" strike="noStrike" kern="1200" cap="none" spc="0" normalizeH="0" baseline="0" noProof="0" dirty="0" err="1">
                <a:ln>
                  <a:noFill/>
                </a:ln>
                <a:solidFill>
                  <a:srgbClr val="0033A1"/>
                </a:solidFill>
                <a:effectLst/>
                <a:uLnTx/>
                <a:uFillTx/>
                <a:latin typeface="Roboto"/>
                <a:ea typeface="Roboto"/>
                <a:cs typeface="Roboto"/>
              </a:rPr>
              <a:t>rojected</a:t>
            </a:r>
            <a:r>
              <a:rPr kumimoji="0" lang="en-US" sz="3200" b="0" i="0" u="none" strike="noStrike" kern="1200" cap="none" spc="0" normalizeH="0" baseline="0" noProof="0" dirty="0">
                <a:ln>
                  <a:noFill/>
                </a:ln>
                <a:solidFill>
                  <a:srgbClr val="0033A1"/>
                </a:solidFill>
                <a:effectLst/>
                <a:uLnTx/>
                <a:uFillTx/>
                <a:latin typeface="Roboto"/>
                <a:ea typeface="Roboto"/>
                <a:cs typeface="Roboto"/>
              </a:rPr>
              <a:t> funding shortfall starting 2027 fiscal year (so right now!)</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dirty="0">
              <a:ln>
                <a:noFill/>
              </a:ln>
              <a:solidFill>
                <a:srgbClr val="0033A1"/>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srgbClr val="0033A1"/>
                </a:solidFill>
                <a:effectLst/>
                <a:uLnTx/>
                <a:uFillTx/>
                <a:latin typeface="Roboto"/>
                <a:ea typeface="Roboto"/>
                <a:cs typeface="Roboto"/>
              </a:rPr>
              <a:t>Of that shortfall Workforce Pell is:</a:t>
            </a:r>
          </a:p>
          <a:p>
            <a:pPr marL="914400" marR="0" lvl="1" indent="-457200" algn="l" defTabSz="914400" rtl="0" eaLnBrk="1" fontAlgn="auto" latinLnBrk="0" hangingPunct="1">
              <a:lnSpc>
                <a:spcPct val="100000"/>
              </a:lnSpc>
              <a:spcBef>
                <a:spcPts val="0"/>
              </a:spcBef>
              <a:spcAft>
                <a:spcPts val="0"/>
              </a:spcAft>
              <a:buClrTx/>
              <a:buSzTx/>
              <a:buFont typeface="Courier New"/>
              <a:buChar char="o"/>
              <a:tabLst/>
              <a:defRPr/>
            </a:pPr>
            <a:r>
              <a:rPr kumimoji="0" lang="en-US" sz="3200" b="0" i="0" u="none" strike="noStrike" kern="1200" cap="none" spc="0" normalizeH="0" baseline="0" noProof="0" dirty="0">
                <a:ln>
                  <a:noFill/>
                </a:ln>
                <a:solidFill>
                  <a:srgbClr val="0033A1"/>
                </a:solidFill>
                <a:effectLst/>
                <a:uLnTx/>
                <a:uFillTx/>
                <a:latin typeface="Roboto"/>
                <a:ea typeface="Roboto"/>
                <a:cs typeface="Roboto"/>
              </a:rPr>
              <a:t>projected to cost $2/3B over 10 years</a:t>
            </a:r>
          </a:p>
          <a:p>
            <a:pPr marL="1371600" lvl="2" indent="-457200">
              <a:buFont typeface="Courier New"/>
              <a:buChar char="o"/>
            </a:pPr>
            <a:r>
              <a:rPr kumimoji="0" lang="en-US" sz="3200" b="0" i="0" u="none" strike="noStrike" kern="1200" cap="none" spc="0" normalizeH="0" baseline="0" noProof="0" dirty="0">
                <a:ln>
                  <a:noFill/>
                </a:ln>
                <a:solidFill>
                  <a:srgbClr val="0033A1"/>
                </a:solidFill>
                <a:effectLst/>
                <a:uLnTx/>
                <a:uFillTx/>
                <a:latin typeface="Roboto"/>
                <a:ea typeface="Roboto"/>
                <a:cs typeface="Roboto"/>
              </a:rPr>
              <a:t>Equals </a:t>
            </a:r>
            <a:r>
              <a:rPr lang="en-US" sz="3200" dirty="0">
                <a:solidFill>
                  <a:srgbClr val="0033A1"/>
                </a:solidFill>
                <a:latin typeface="Roboto"/>
                <a:ea typeface="Roboto"/>
                <a:cs typeface="Roboto"/>
              </a:rPr>
              <a:t>0.38</a:t>
            </a:r>
            <a:r>
              <a:rPr kumimoji="0" lang="en-US" sz="3200" b="0" i="0" u="none" strike="noStrike" kern="1200" cap="none" spc="0" normalizeH="0" baseline="0" noProof="0" dirty="0">
                <a:ln>
                  <a:noFill/>
                </a:ln>
                <a:solidFill>
                  <a:srgbClr val="0033A1"/>
                </a:solidFill>
                <a:effectLst/>
                <a:uLnTx/>
                <a:uFillTx/>
                <a:latin typeface="Roboto"/>
                <a:ea typeface="Roboto"/>
                <a:cs typeface="Roboto"/>
              </a:rPr>
              <a:t>% of total Pell funding</a:t>
            </a:r>
            <a:endParaRPr kumimoji="0" lang="en-US" b="0" i="0" u="none" strike="noStrike" kern="1200" cap="none" spc="0" normalizeH="0" baseline="0" noProof="0" dirty="0">
              <a:ln>
                <a:noFill/>
              </a:ln>
              <a:solidFill>
                <a:srgbClr val="0033A1"/>
              </a:solidFill>
              <a:effectLst/>
              <a:uLnTx/>
              <a:uFillTx/>
              <a:latin typeface="Roboto"/>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Courier New"/>
              <a:buChar char="o"/>
              <a:tabLst/>
              <a:defRPr/>
            </a:pPr>
            <a:endParaRPr kumimoji="0" lang="en-US" sz="3200" b="0" i="0" u="none" strike="noStrike" kern="1200" cap="none" spc="0" normalizeH="0" baseline="0" noProof="0" dirty="0">
              <a:ln>
                <a:noFill/>
              </a:ln>
              <a:solidFill>
                <a:srgbClr val="0033A1"/>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33A1"/>
                </a:solidFill>
                <a:effectLst/>
                <a:uLnTx/>
                <a:uFillTx/>
                <a:latin typeface="Roboto"/>
                <a:ea typeface="Roboto"/>
                <a:cs typeface="Roboto"/>
              </a:rPr>
              <a:t>Our ask</a:t>
            </a:r>
            <a:r>
              <a:rPr kumimoji="0" lang="en-US" sz="3200" b="0" i="0" u="none" strike="noStrike" kern="1200" cap="none" spc="0" normalizeH="0" baseline="0" noProof="0" dirty="0">
                <a:ln>
                  <a:noFill/>
                </a:ln>
                <a:solidFill>
                  <a:srgbClr val="0033A1"/>
                </a:solidFill>
                <a:effectLst/>
                <a:uLnTx/>
                <a:uFillTx/>
                <a:latin typeface="Roboto"/>
                <a:ea typeface="Roboto"/>
                <a:cs typeface="Roboto"/>
              </a:rPr>
              <a:t>? </a:t>
            </a:r>
          </a:p>
          <a:p>
            <a:pPr marL="914400" lvl="1" indent="-457200">
              <a:buFont typeface="Arial" panose="020B0604020202020204" pitchFamily="34" charset="0"/>
              <a:buChar char="•"/>
            </a:pPr>
            <a:r>
              <a:rPr kumimoji="0" lang="en-US" sz="3200" b="0" i="0" u="none" strike="noStrike" kern="1200" cap="none" spc="0" normalizeH="0" baseline="0" noProof="0" dirty="0">
                <a:ln>
                  <a:noFill/>
                </a:ln>
                <a:solidFill>
                  <a:srgbClr val="0033A1"/>
                </a:solidFill>
                <a:effectLst/>
                <a:uLnTx/>
                <a:uFillTx/>
                <a:latin typeface="Roboto"/>
                <a:ea typeface="Roboto"/>
                <a:cs typeface="Roboto"/>
              </a:rPr>
              <a:t>Lawmakers should pass stable and mandatory funding</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dirty="0">
              <a:ln>
                <a:noFill/>
              </a:ln>
              <a:solidFill>
                <a:srgbClr val="0033A1"/>
              </a:solidFill>
              <a:effectLst/>
              <a:uLnTx/>
              <a:uFillTx/>
              <a:latin typeface="Roboto"/>
              <a:ea typeface="Roboto"/>
              <a:cs typeface="Roboto"/>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3200" b="0" i="0" u="none" strike="noStrike" kern="1200" cap="none" spc="0" normalizeH="0" baseline="0" noProof="0" dirty="0">
              <a:ln>
                <a:noFill/>
              </a:ln>
              <a:solidFill>
                <a:srgbClr val="0033A1"/>
              </a:solidFill>
              <a:effectLst/>
              <a:uLnTx/>
              <a:uFillTx/>
              <a:latin typeface="Roboto"/>
              <a:ea typeface="Roboto"/>
              <a:cs typeface="Robot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Roboto"/>
              <a:cs typeface="Roboto"/>
            </a:endParaRPr>
          </a:p>
        </p:txBody>
      </p:sp>
    </p:spTree>
    <p:extLst>
      <p:ext uri="{BB962C8B-B14F-4D97-AF65-F5344CB8AC3E}">
        <p14:creationId xmlns:p14="http://schemas.microsoft.com/office/powerpoint/2010/main" val="618112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A close-up of a wrist watch&#10;&#10;AI-generated content may be incorrect.">
            <a:extLst>
              <a:ext uri="{FF2B5EF4-FFF2-40B4-BE49-F238E27FC236}">
                <a16:creationId xmlns:a16="http://schemas.microsoft.com/office/drawing/2014/main" id="{56503AEC-BEC0-1705-20C9-1B570CBC15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3174"/>
            <a:ext cx="10321447" cy="6880965"/>
          </a:xfrm>
        </p:spPr>
      </p:pic>
      <p:sp>
        <p:nvSpPr>
          <p:cNvPr id="9" name="TextBox 8">
            <a:extLst>
              <a:ext uri="{FF2B5EF4-FFF2-40B4-BE49-F238E27FC236}">
                <a16:creationId xmlns:a16="http://schemas.microsoft.com/office/drawing/2014/main" id="{AD07C328-539F-E16B-A050-90F215F141E4}"/>
              </a:ext>
            </a:extLst>
          </p:cNvPr>
          <p:cNvSpPr txBox="1"/>
          <p:nvPr/>
        </p:nvSpPr>
        <p:spPr>
          <a:xfrm>
            <a:off x="1" y="355886"/>
            <a:ext cx="4797467" cy="1200329"/>
          </a:xfrm>
          <a:prstGeom prst="rect">
            <a:avLst/>
          </a:prstGeom>
          <a:solidFill>
            <a:schemeClr val="accent5">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Roboto"/>
                <a:ea typeface="+mn-ea"/>
                <a:cs typeface="+mn-cs"/>
              </a:rPr>
              <a:t>Time for your questions!</a:t>
            </a:r>
          </a:p>
        </p:txBody>
      </p:sp>
    </p:spTree>
    <p:extLst>
      <p:ext uri="{BB962C8B-B14F-4D97-AF65-F5344CB8AC3E}">
        <p14:creationId xmlns:p14="http://schemas.microsoft.com/office/powerpoint/2010/main" val="1736852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E33FD-9557-0BA0-A9CC-997567ED20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E7EB6CB-1703-33B4-2AB2-9B3238FA479C}"/>
              </a:ext>
            </a:extLst>
          </p:cNvPr>
          <p:cNvSpPr txBox="1"/>
          <p:nvPr/>
        </p:nvSpPr>
        <p:spPr>
          <a:xfrm>
            <a:off x="1524000" y="0"/>
            <a:ext cx="91440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6B4F715-8B4C-703D-B68F-5A09893DD0B8}"/>
              </a:ext>
            </a:extLst>
          </p:cNvPr>
          <p:cNvSpPr txBox="1"/>
          <p:nvPr/>
        </p:nvSpPr>
        <p:spPr>
          <a:xfrm>
            <a:off x="572818" y="780969"/>
            <a:ext cx="893290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33A1"/>
                </a:solidFill>
                <a:effectLst/>
                <a:uLnTx/>
                <a:uFillTx/>
                <a:latin typeface="Roboto"/>
                <a:ea typeface="+mn-ea"/>
                <a:cs typeface="+mn-cs"/>
              </a:rPr>
              <a:t>Stay in touch!</a:t>
            </a:r>
          </a:p>
        </p:txBody>
      </p:sp>
      <p:sp>
        <p:nvSpPr>
          <p:cNvPr id="2" name="TextBox 1">
            <a:extLst>
              <a:ext uri="{FF2B5EF4-FFF2-40B4-BE49-F238E27FC236}">
                <a16:creationId xmlns:a16="http://schemas.microsoft.com/office/drawing/2014/main" id="{5A70E3AA-E111-5D84-3A98-7EA102A97E4C}"/>
              </a:ext>
            </a:extLst>
          </p:cNvPr>
          <p:cNvSpPr txBox="1"/>
          <p:nvPr/>
        </p:nvSpPr>
        <p:spPr>
          <a:xfrm>
            <a:off x="419536" y="2443380"/>
            <a:ext cx="10479958" cy="2369880"/>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FE2B0">
                    <a:lumMod val="75000"/>
                  </a:srgbClr>
                </a:solidFill>
                <a:effectLst/>
                <a:uLnTx/>
                <a:uFillTx/>
                <a:latin typeface="Roboto"/>
                <a:ea typeface="+mn-ea"/>
                <a:cs typeface="+mn-cs"/>
              </a:rPr>
              <a:t>Jeran Culina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Senior Manager, NSC’s Business Leaders United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hlinkClick r:id="rId3"/>
              </a:rPr>
              <a:t>jeranc@businessleadersunited.org</a:t>
            </a:r>
            <a:endParaRPr kumimoji="0" lang="en-US" sz="2400" b="0" i="0" u="none" strike="noStrike" kern="1200" cap="none" spc="0" normalizeH="0" baseline="0" noProof="0" dirty="0">
              <a:ln>
                <a:noFill/>
              </a:ln>
              <a:solidFill>
                <a:srgbClr val="000000"/>
              </a:solidFill>
              <a:effectLst/>
              <a:uLnTx/>
              <a:uFillTx/>
              <a:latin typeface="Roboto"/>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Cell: 616-283-0152</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000000"/>
              </a:solidFill>
              <a:latin typeface="Roboto"/>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a:ea typeface="+mn-ea"/>
              <a:cs typeface="+mn-cs"/>
            </a:endParaRPr>
          </a:p>
        </p:txBody>
      </p:sp>
    </p:spTree>
    <p:extLst>
      <p:ext uri="{BB962C8B-B14F-4D97-AF65-F5344CB8AC3E}">
        <p14:creationId xmlns:p14="http://schemas.microsoft.com/office/powerpoint/2010/main" val="166714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BCC8C-68C1-7BCA-B705-88E3BBFB3FC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53079DC-ACCD-86E2-2F7C-A04C21E0FFA6}"/>
              </a:ext>
            </a:extLst>
          </p:cNvPr>
          <p:cNvSpPr txBox="1"/>
          <p:nvPr/>
        </p:nvSpPr>
        <p:spPr>
          <a:xfrm>
            <a:off x="0" y="814192"/>
            <a:ext cx="4797468" cy="214195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pic>
        <p:nvPicPr>
          <p:cNvPr id="5" name="Content Placeholder 4">
            <a:extLst>
              <a:ext uri="{FF2B5EF4-FFF2-40B4-BE49-F238E27FC236}">
                <a16:creationId xmlns:a16="http://schemas.microsoft.com/office/drawing/2014/main" id="{6D4E67DF-9F70-4358-E8E3-18930FEA73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2186"/>
            <a:ext cx="7130440" cy="4753627"/>
          </a:xfrm>
        </p:spPr>
      </p:pic>
      <p:sp>
        <p:nvSpPr>
          <p:cNvPr id="9" name="TextBox 8">
            <a:extLst>
              <a:ext uri="{FF2B5EF4-FFF2-40B4-BE49-F238E27FC236}">
                <a16:creationId xmlns:a16="http://schemas.microsoft.com/office/drawing/2014/main" id="{F2B3E217-E8EF-F0DF-9AB2-8BF0B8223E4B}"/>
              </a:ext>
            </a:extLst>
          </p:cNvPr>
          <p:cNvSpPr txBox="1"/>
          <p:nvPr/>
        </p:nvSpPr>
        <p:spPr>
          <a:xfrm>
            <a:off x="7665929" y="2367171"/>
            <a:ext cx="4171166" cy="212365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33A1"/>
                </a:solidFill>
                <a:effectLst/>
                <a:uLnTx/>
                <a:uFillTx/>
                <a:latin typeface="Roboto"/>
                <a:ea typeface="+mn-ea"/>
                <a:cs typeface="+mn-cs"/>
              </a:rPr>
              <a:t>Who is eligible to receive the new funds? </a:t>
            </a:r>
          </a:p>
        </p:txBody>
      </p:sp>
    </p:spTree>
    <p:extLst>
      <p:ext uri="{BB962C8B-B14F-4D97-AF65-F5344CB8AC3E}">
        <p14:creationId xmlns:p14="http://schemas.microsoft.com/office/powerpoint/2010/main" val="2732271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4FA704D-4080-2742-A1E2-BAB27A44B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326" y="2794000"/>
            <a:ext cx="2893347" cy="635000"/>
          </a:xfrm>
          <a:prstGeom prst="rect">
            <a:avLst/>
          </a:prstGeom>
        </p:spPr>
      </p:pic>
      <p:sp>
        <p:nvSpPr>
          <p:cNvPr id="4" name="Title 1">
            <a:extLst>
              <a:ext uri="{FF2B5EF4-FFF2-40B4-BE49-F238E27FC236}">
                <a16:creationId xmlns:a16="http://schemas.microsoft.com/office/drawing/2014/main" id="{C0E8582E-4895-4743-82A6-6319D44834E9}"/>
              </a:ext>
            </a:extLst>
          </p:cNvPr>
          <p:cNvSpPr txBox="1">
            <a:spLocks/>
          </p:cNvSpPr>
          <p:nvPr/>
        </p:nvSpPr>
        <p:spPr>
          <a:xfrm>
            <a:off x="4831579" y="4100936"/>
            <a:ext cx="2528840" cy="502017"/>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5500" b="1" i="0" kern="1200" spc="-100" baseline="0">
                <a:solidFill>
                  <a:srgbClr val="2A7DE1"/>
                </a:solidFill>
                <a:latin typeface="Adrianna Extrabold" panose="02000505040000020004" pitchFamily="2" charset="0"/>
                <a:ea typeface="Montserrat" charset="0"/>
                <a:cs typeface="Montserrat" charset="0"/>
              </a:defRPr>
            </a:lvl1pPr>
          </a:lstStyle>
          <a:p>
            <a:pPr marL="0" marR="0" lvl="0" indent="0" algn="l" defTabSz="914318" rtl="0" eaLnBrk="1" fontAlgn="auto" latinLnBrk="0" hangingPunct="1">
              <a:lnSpc>
                <a:spcPct val="80000"/>
              </a:lnSpc>
              <a:spcBef>
                <a:spcPct val="0"/>
              </a:spcBef>
              <a:spcAft>
                <a:spcPts val="0"/>
              </a:spcAft>
              <a:buClrTx/>
              <a:buSzTx/>
              <a:buFontTx/>
              <a:buNone/>
              <a:tabLst/>
              <a:defRPr/>
            </a:pPr>
            <a:r>
              <a:rPr kumimoji="0" lang="en-US" sz="1800" b="1" i="0" u="none" strike="noStrike" kern="1200" cap="none" spc="0" normalizeH="0" baseline="0" noProof="0" err="1">
                <a:ln>
                  <a:noFill/>
                </a:ln>
                <a:solidFill>
                  <a:srgbClr val="2A7DE1"/>
                </a:solidFill>
                <a:effectLst/>
                <a:uLnTx/>
                <a:uFillTx/>
                <a:latin typeface="Adrianna Light" panose="02000505040000020004" pitchFamily="2" charset="0"/>
              </a:rPr>
              <a:t>businessleadersunited.org</a:t>
            </a:r>
            <a:endParaRPr kumimoji="0" lang="en-US" sz="1800" b="1" i="0" u="none" strike="noStrike" kern="1200" cap="none" spc="0" normalizeH="0" baseline="0" noProof="0">
              <a:ln>
                <a:noFill/>
              </a:ln>
              <a:solidFill>
                <a:srgbClr val="2A7DE1"/>
              </a:solidFill>
              <a:effectLst/>
              <a:uLnTx/>
              <a:uFillTx/>
              <a:latin typeface="Adrianna Light" panose="02000505040000020004" pitchFamily="2" charset="0"/>
            </a:endParaRPr>
          </a:p>
        </p:txBody>
      </p:sp>
      <p:cxnSp>
        <p:nvCxnSpPr>
          <p:cNvPr id="10" name="Straight Connector 9">
            <a:extLst>
              <a:ext uri="{FF2B5EF4-FFF2-40B4-BE49-F238E27FC236}">
                <a16:creationId xmlns:a16="http://schemas.microsoft.com/office/drawing/2014/main" id="{7661BF25-A0E8-E14B-A436-C76964D1DF1C}"/>
              </a:ext>
            </a:extLst>
          </p:cNvPr>
          <p:cNvCxnSpPr/>
          <p:nvPr/>
        </p:nvCxnSpPr>
        <p:spPr>
          <a:xfrm>
            <a:off x="4093436" y="3890472"/>
            <a:ext cx="43669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70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39D9441-23F4-7C43-2CFA-ACA299B3BDBB}"/>
              </a:ext>
            </a:extLst>
          </p:cNvPr>
          <p:cNvSpPr txBox="1"/>
          <p:nvPr/>
        </p:nvSpPr>
        <p:spPr>
          <a:xfrm>
            <a:off x="0" y="1390389"/>
            <a:ext cx="4484318" cy="12651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3" name="Title 2">
            <a:extLst>
              <a:ext uri="{FF2B5EF4-FFF2-40B4-BE49-F238E27FC236}">
                <a16:creationId xmlns:a16="http://schemas.microsoft.com/office/drawing/2014/main" id="{9E580FE0-3AB0-FD00-82FB-A8FFE06B1525}"/>
              </a:ext>
            </a:extLst>
          </p:cNvPr>
          <p:cNvSpPr>
            <a:spLocks noGrp="1"/>
          </p:cNvSpPr>
          <p:nvPr>
            <p:ph type="title"/>
          </p:nvPr>
        </p:nvSpPr>
        <p:spPr>
          <a:xfrm>
            <a:off x="951977" y="1189973"/>
            <a:ext cx="4121063" cy="4622104"/>
          </a:xfrm>
          <a:solidFill>
            <a:schemeClr val="bg1"/>
          </a:solidFill>
        </p:spPr>
        <p:txBody>
          <a:bodyPr/>
          <a:lstStyle/>
          <a:p>
            <a:r>
              <a:rPr lang="en-US" u="sng">
                <a:solidFill>
                  <a:schemeClr val="accent6">
                    <a:lumMod val="50000"/>
                  </a:schemeClr>
                </a:solidFill>
              </a:rPr>
              <a:t>Organizations</a:t>
            </a:r>
            <a:r>
              <a:rPr lang="en-US">
                <a:solidFill>
                  <a:schemeClr val="accent6">
                    <a:lumMod val="50000"/>
                  </a:schemeClr>
                </a:solidFill>
              </a:rPr>
              <a:t> must be accredited and eligible under the Higher Education Act to receive federal student financial aid.*</a:t>
            </a:r>
          </a:p>
        </p:txBody>
      </p:sp>
      <p:pic>
        <p:nvPicPr>
          <p:cNvPr id="7" name="Picture 6">
            <a:extLst>
              <a:ext uri="{FF2B5EF4-FFF2-40B4-BE49-F238E27FC236}">
                <a16:creationId xmlns:a16="http://schemas.microsoft.com/office/drawing/2014/main" id="{ED7A3EE1-C3AE-0D49-43E1-E3E84505A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4572000" cy="6858000"/>
          </a:xfrm>
          <a:prstGeom prst="rect">
            <a:avLst/>
          </a:prstGeom>
        </p:spPr>
      </p:pic>
      <p:sp>
        <p:nvSpPr>
          <p:cNvPr id="11" name="TextBox 10">
            <a:extLst>
              <a:ext uri="{FF2B5EF4-FFF2-40B4-BE49-F238E27FC236}">
                <a16:creationId xmlns:a16="http://schemas.microsoft.com/office/drawing/2014/main" id="{1CD58F80-ECCE-0B57-C77D-006BFA0D1D48}"/>
              </a:ext>
            </a:extLst>
          </p:cNvPr>
          <p:cNvSpPr txBox="1"/>
          <p:nvPr/>
        </p:nvSpPr>
        <p:spPr>
          <a:xfrm>
            <a:off x="406573" y="6236139"/>
            <a:ext cx="518003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Roboto"/>
                <a:ea typeface="+mn-ea"/>
                <a:cs typeface="+mn-cs"/>
              </a:rPr>
              <a:t>*Some subcontractors may not need to be HEA-eligible. </a:t>
            </a:r>
          </a:p>
        </p:txBody>
      </p:sp>
    </p:spTree>
    <p:extLst>
      <p:ext uri="{BB962C8B-B14F-4D97-AF65-F5344CB8AC3E}">
        <p14:creationId xmlns:p14="http://schemas.microsoft.com/office/powerpoint/2010/main" val="347889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49847-34BC-90F8-0B92-35D65BEE9AC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672EAE5-CFAF-DEF8-9FC1-A62D2B257432}"/>
              </a:ext>
            </a:extLst>
          </p:cNvPr>
          <p:cNvSpPr txBox="1"/>
          <p:nvPr/>
        </p:nvSpPr>
        <p:spPr>
          <a:xfrm>
            <a:off x="0" y="1390389"/>
            <a:ext cx="4484318" cy="12651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3" name="Title 2">
            <a:extLst>
              <a:ext uri="{FF2B5EF4-FFF2-40B4-BE49-F238E27FC236}">
                <a16:creationId xmlns:a16="http://schemas.microsoft.com/office/drawing/2014/main" id="{F07E39E8-7846-90BF-AC76-4AD5B583EB5F}"/>
              </a:ext>
            </a:extLst>
          </p:cNvPr>
          <p:cNvSpPr>
            <a:spLocks noGrp="1"/>
          </p:cNvSpPr>
          <p:nvPr>
            <p:ph type="title"/>
          </p:nvPr>
        </p:nvSpPr>
        <p:spPr>
          <a:xfrm>
            <a:off x="7547628" y="1627520"/>
            <a:ext cx="4147789" cy="3156659"/>
          </a:xfrm>
          <a:solidFill>
            <a:schemeClr val="bg1"/>
          </a:solidFill>
        </p:spPr>
        <p:txBody>
          <a:bodyPr/>
          <a:lstStyle/>
          <a:p>
            <a:r>
              <a:rPr lang="en-US" u="sng">
                <a:latin typeface="Roboto"/>
                <a:ea typeface="Roboto"/>
                <a:cs typeface="Arial"/>
              </a:rPr>
              <a:t>Students</a:t>
            </a:r>
            <a:r>
              <a:rPr lang="en-US">
                <a:latin typeface="Roboto"/>
                <a:ea typeface="Roboto"/>
                <a:cs typeface="Arial"/>
              </a:rPr>
              <a:t> must meet Pell eligibility requirements for income, etc. </a:t>
            </a:r>
          </a:p>
        </p:txBody>
      </p:sp>
      <p:pic>
        <p:nvPicPr>
          <p:cNvPr id="8" name="Picture 7">
            <a:extLst>
              <a:ext uri="{FF2B5EF4-FFF2-40B4-BE49-F238E27FC236}">
                <a16:creationId xmlns:a16="http://schemas.microsoft.com/office/drawing/2014/main" id="{171DD9E1-87C6-F25E-3EBE-84A4F9C77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9452"/>
            <a:ext cx="6792239" cy="4528159"/>
          </a:xfrm>
          <a:prstGeom prst="rect">
            <a:avLst/>
          </a:prstGeom>
        </p:spPr>
      </p:pic>
    </p:spTree>
    <p:extLst>
      <p:ext uri="{BB962C8B-B14F-4D97-AF65-F5344CB8AC3E}">
        <p14:creationId xmlns:p14="http://schemas.microsoft.com/office/powerpoint/2010/main" val="321164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EAB26-34E8-7FB7-794F-96AB5E628C6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00DCDBF-B17D-A1C3-22C1-DDFF1FE59561}"/>
              </a:ext>
            </a:extLst>
          </p:cNvPr>
          <p:cNvSpPr txBox="1"/>
          <p:nvPr/>
        </p:nvSpPr>
        <p:spPr>
          <a:xfrm>
            <a:off x="0" y="1390389"/>
            <a:ext cx="4484318" cy="12651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pic>
        <p:nvPicPr>
          <p:cNvPr id="5" name="Picture 4">
            <a:extLst>
              <a:ext uri="{FF2B5EF4-FFF2-40B4-BE49-F238E27FC236}">
                <a16:creationId xmlns:a16="http://schemas.microsoft.com/office/drawing/2014/main" id="{3C51BDFC-D625-1046-AE2B-08C2CDA9D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9" name="TextBox 8">
            <a:extLst>
              <a:ext uri="{FF2B5EF4-FFF2-40B4-BE49-F238E27FC236}">
                <a16:creationId xmlns:a16="http://schemas.microsoft.com/office/drawing/2014/main" id="{1D9F4DB8-5D98-DA98-1C37-2C5E048F6E3C}"/>
              </a:ext>
            </a:extLst>
          </p:cNvPr>
          <p:cNvSpPr txBox="1"/>
          <p:nvPr/>
        </p:nvSpPr>
        <p:spPr>
          <a:xfrm>
            <a:off x="726509" y="5323582"/>
            <a:ext cx="11022905" cy="1077218"/>
          </a:xfrm>
          <a:prstGeom prst="rect">
            <a:avLst/>
          </a:prstGeom>
          <a:solidFill>
            <a:schemeClr val="accent2"/>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Roboto"/>
                <a:ea typeface="+mn-ea"/>
                <a:cs typeface="+mn-cs"/>
              </a:rPr>
              <a:t>Some people who have already earned bachelor’s degrees </a:t>
            </a:r>
            <a:r>
              <a:rPr kumimoji="0" lang="en-US" sz="3200" b="1" i="1" u="sng" strike="noStrike" kern="1200" cap="none" spc="0" normalizeH="0" baseline="0" noProof="0">
                <a:ln>
                  <a:noFill/>
                </a:ln>
                <a:solidFill>
                  <a:srgbClr val="FFFFFF"/>
                </a:solidFill>
                <a:effectLst/>
                <a:uLnTx/>
                <a:uFillTx/>
                <a:latin typeface="Roboto"/>
                <a:ea typeface="+mn-ea"/>
                <a:cs typeface="+mn-cs"/>
              </a:rPr>
              <a:t>are</a:t>
            </a:r>
            <a:r>
              <a:rPr kumimoji="0" lang="en-US" sz="3200" b="1" i="1" u="none" strike="noStrike" kern="1200" cap="none" spc="0" normalizeH="0" baseline="0" noProof="0">
                <a:ln>
                  <a:noFill/>
                </a:ln>
                <a:solidFill>
                  <a:srgbClr val="FFFFFF"/>
                </a:solidFill>
                <a:effectLst/>
                <a:uLnTx/>
                <a:uFillTx/>
                <a:latin typeface="Roboto"/>
                <a:ea typeface="+mn-ea"/>
                <a:cs typeface="+mn-cs"/>
              </a:rPr>
              <a:t> </a:t>
            </a:r>
            <a:r>
              <a:rPr kumimoji="0" lang="en-US" sz="3200" b="1" i="0" u="none" strike="noStrike" kern="1200" cap="none" spc="0" normalizeH="0" baseline="0" noProof="0">
                <a:ln>
                  <a:noFill/>
                </a:ln>
                <a:solidFill>
                  <a:srgbClr val="FFFFFF"/>
                </a:solidFill>
                <a:effectLst/>
                <a:uLnTx/>
                <a:uFillTx/>
                <a:latin typeface="Roboto"/>
                <a:ea typeface="+mn-ea"/>
                <a:cs typeface="+mn-cs"/>
              </a:rPr>
              <a:t>eligible for Workforce Pell.</a:t>
            </a:r>
          </a:p>
        </p:txBody>
      </p:sp>
    </p:spTree>
    <p:extLst>
      <p:ext uri="{BB962C8B-B14F-4D97-AF65-F5344CB8AC3E}">
        <p14:creationId xmlns:p14="http://schemas.microsoft.com/office/powerpoint/2010/main" val="217911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08480-8569-0CAB-AD63-6747552564E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93DE9BB-3438-703E-6566-D88CFE4855ED}"/>
              </a:ext>
            </a:extLst>
          </p:cNvPr>
          <p:cNvSpPr txBox="1"/>
          <p:nvPr/>
        </p:nvSpPr>
        <p:spPr>
          <a:xfrm>
            <a:off x="0" y="1390389"/>
            <a:ext cx="4484318" cy="12651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9" name="TextBox 8">
            <a:extLst>
              <a:ext uri="{FF2B5EF4-FFF2-40B4-BE49-F238E27FC236}">
                <a16:creationId xmlns:a16="http://schemas.microsoft.com/office/drawing/2014/main" id="{816AA2A2-454B-8F65-16B3-641B414CDC66}"/>
              </a:ext>
            </a:extLst>
          </p:cNvPr>
          <p:cNvSpPr txBox="1"/>
          <p:nvPr/>
        </p:nvSpPr>
        <p:spPr>
          <a:xfrm>
            <a:off x="4983402" y="1128370"/>
            <a:ext cx="6966146" cy="4601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A1"/>
                </a:solidFill>
                <a:effectLst/>
                <a:uLnTx/>
                <a:uFillTx/>
                <a:latin typeface="Roboto"/>
                <a:ea typeface="+mn-ea"/>
                <a:cs typeface="+mn-cs"/>
              </a:rPr>
              <a:t>For a specific </a:t>
            </a:r>
            <a:r>
              <a:rPr kumimoji="0" lang="en-US" sz="3200" b="1" i="0" u="sng" strike="noStrike" kern="1200" cap="none" spc="0" normalizeH="0" baseline="0" noProof="0" dirty="0">
                <a:ln>
                  <a:noFill/>
                </a:ln>
                <a:solidFill>
                  <a:srgbClr val="0033A1"/>
                </a:solidFill>
                <a:effectLst/>
                <a:uLnTx/>
                <a:uFillTx/>
                <a:latin typeface="Roboto"/>
                <a:ea typeface="+mn-ea"/>
                <a:cs typeface="+mn-cs"/>
              </a:rPr>
              <a:t>program</a:t>
            </a:r>
            <a:r>
              <a:rPr kumimoji="0" lang="en-US" sz="3200" b="1" i="0" u="none" strike="noStrike" kern="1200" cap="none" spc="0" normalizeH="0" baseline="0" noProof="0" dirty="0">
                <a:ln>
                  <a:noFill/>
                </a:ln>
                <a:solidFill>
                  <a:srgbClr val="0033A1"/>
                </a:solidFill>
                <a:effectLst/>
                <a:uLnTx/>
                <a:uFillTx/>
                <a:latin typeface="Roboto"/>
                <a:ea typeface="+mn-ea"/>
                <a:cs typeface="+mn-cs"/>
              </a:rPr>
              <a:t> to be eligible, it must: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Roboto"/>
              <a:ea typeface="+mn-ea"/>
              <a:cs typeface="+mn-cs"/>
            </a:endParaRPr>
          </a:p>
          <a:p>
            <a:pPr marL="457200" marR="0" lvl="0" indent="-45720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Be between 8-14 weeks </a:t>
            </a:r>
            <a:r>
              <a:rPr kumimoji="0" lang="en-US" sz="2400" b="1" i="0" u="sng" strike="noStrike" kern="1200" cap="none" spc="0" normalizeH="0" baseline="0" noProof="0" dirty="0">
                <a:ln>
                  <a:noFill/>
                </a:ln>
                <a:solidFill>
                  <a:srgbClr val="000000"/>
                </a:solidFill>
                <a:effectLst/>
                <a:uLnTx/>
                <a:uFillTx/>
                <a:latin typeface="Roboto"/>
                <a:ea typeface="+mn-ea"/>
                <a:cs typeface="+mn-cs"/>
              </a:rPr>
              <a:t>and</a:t>
            </a:r>
            <a:r>
              <a:rPr kumimoji="0" lang="en-US" sz="2400" b="0" i="0" u="none" strike="noStrike" kern="1200" cap="none" spc="0" normalizeH="0" baseline="0" noProof="0" dirty="0">
                <a:ln>
                  <a:noFill/>
                </a:ln>
                <a:solidFill>
                  <a:srgbClr val="000000"/>
                </a:solidFill>
                <a:effectLst/>
                <a:uLnTx/>
                <a:uFillTx/>
                <a:latin typeface="Roboto"/>
                <a:ea typeface="+mn-ea"/>
                <a:cs typeface="+mn-cs"/>
              </a:rPr>
              <a:t> 150-599 clock hours in length*</a:t>
            </a:r>
          </a:p>
          <a:p>
            <a:pPr marL="457200" marR="0" lvl="0" indent="-45720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Have been up and running for at least 1 year </a:t>
            </a:r>
          </a:p>
          <a:p>
            <a:pPr marL="457200" marR="0" lvl="0" indent="-45720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rPr>
              <a:t>Provide postsecondary skills training that leads to a recognized credential</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Roboto"/>
                <a:ea typeface="+mn-ea"/>
                <a:cs typeface="+mn-cs"/>
              </a:rPr>
              <a:t>Additional note: </a:t>
            </a:r>
            <a:r>
              <a:rPr kumimoji="0" lang="en-US" sz="2400" b="0" i="1" u="none" strike="noStrike" kern="1200" cap="none" spc="0" normalizeH="0" baseline="0" noProof="0" dirty="0">
                <a:ln>
                  <a:noFill/>
                </a:ln>
                <a:solidFill>
                  <a:srgbClr val="000000"/>
                </a:solidFill>
                <a:effectLst/>
                <a:uLnTx/>
                <a:uFillTx/>
                <a:latin typeface="Roboto"/>
                <a:ea typeface="+mn-ea"/>
                <a:cs typeface="+mn-cs"/>
              </a:rPr>
              <a:t>Noncredit programs can be eligible if they are stackable to a credit-bearing pathway </a:t>
            </a:r>
          </a:p>
        </p:txBody>
      </p:sp>
      <p:pic>
        <p:nvPicPr>
          <p:cNvPr id="1026" name="Picture 2" descr="pdf of the full catalog - Wellesley College">
            <a:extLst>
              <a:ext uri="{FF2B5EF4-FFF2-40B4-BE49-F238E27FC236}">
                <a16:creationId xmlns:a16="http://schemas.microsoft.com/office/drawing/2014/main" id="{ADCA3B7D-84A6-E822-CCF9-1A2ACB70FE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8" b="26996"/>
          <a:stretch>
            <a:fillRect/>
          </a:stretch>
        </p:blipFill>
        <p:spPr bwMode="auto">
          <a:xfrm>
            <a:off x="499084" y="1390389"/>
            <a:ext cx="3872782" cy="36125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C2631C-0164-0681-B3D6-8A6F0E8F5A5A}"/>
              </a:ext>
            </a:extLst>
          </p:cNvPr>
          <p:cNvSpPr txBox="1"/>
          <p:nvPr/>
        </p:nvSpPr>
        <p:spPr>
          <a:xfrm>
            <a:off x="354904" y="5467611"/>
            <a:ext cx="47974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Roboto"/>
                <a:ea typeface="+mn-ea"/>
                <a:cs typeface="+mn-cs"/>
              </a:rPr>
              <a:t>*However, in certain cases related to Registered Apprenticeship programs, this time period does not have to be continuous.</a:t>
            </a:r>
          </a:p>
        </p:txBody>
      </p:sp>
    </p:spTree>
    <p:extLst>
      <p:ext uri="{BB962C8B-B14F-4D97-AF65-F5344CB8AC3E}">
        <p14:creationId xmlns:p14="http://schemas.microsoft.com/office/powerpoint/2010/main" val="254525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12D4C-ADB4-DE35-3B23-02F750A00321}"/>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7E24DD8-D438-708A-2C3D-91A809C9A6FD}"/>
              </a:ext>
            </a:extLst>
          </p:cNvPr>
          <p:cNvSpPr txBox="1"/>
          <p:nvPr/>
        </p:nvSpPr>
        <p:spPr>
          <a:xfrm>
            <a:off x="0" y="1390389"/>
            <a:ext cx="4484318" cy="12651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pic>
        <p:nvPicPr>
          <p:cNvPr id="3" name="Picture 2" descr="Hand pointing to globe">
            <a:extLst>
              <a:ext uri="{FF2B5EF4-FFF2-40B4-BE49-F238E27FC236}">
                <a16:creationId xmlns:a16="http://schemas.microsoft.com/office/drawing/2014/main" id="{2BF46C34-5B49-4E71-DFFB-A81879FABB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0849232" cy="6326658"/>
          </a:xfrm>
          <a:prstGeom prst="rect">
            <a:avLst/>
          </a:prstGeom>
        </p:spPr>
      </p:pic>
      <p:sp>
        <p:nvSpPr>
          <p:cNvPr id="9" name="TextBox 8">
            <a:extLst>
              <a:ext uri="{FF2B5EF4-FFF2-40B4-BE49-F238E27FC236}">
                <a16:creationId xmlns:a16="http://schemas.microsoft.com/office/drawing/2014/main" id="{87869FB8-652F-E5B9-7DC2-483FA49BCDFC}"/>
              </a:ext>
            </a:extLst>
          </p:cNvPr>
          <p:cNvSpPr txBox="1"/>
          <p:nvPr/>
        </p:nvSpPr>
        <p:spPr>
          <a:xfrm>
            <a:off x="444844" y="5467611"/>
            <a:ext cx="10404388"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33A1"/>
                </a:solidFill>
                <a:effectLst/>
                <a:uLnTx/>
                <a:uFillTx/>
                <a:latin typeface="Roboto"/>
                <a:ea typeface="+mn-ea"/>
                <a:cs typeface="+mn-cs"/>
              </a:rPr>
              <a:t>Also important to </a:t>
            </a:r>
            <a:r>
              <a:rPr lang="en-US" sz="4000" b="1">
                <a:solidFill>
                  <a:srgbClr val="0033A1"/>
                </a:solidFill>
                <a:latin typeface="Roboto"/>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33A1"/>
                </a:solidFill>
                <a:effectLst/>
                <a:uLnTx/>
                <a:uFillTx/>
                <a:latin typeface="Roboto"/>
                <a:ea typeface="+mn-ea"/>
                <a:cs typeface="+mn-cs"/>
              </a:rPr>
              <a:t>States are at the center of Workforce Pell</a:t>
            </a:r>
          </a:p>
        </p:txBody>
      </p:sp>
    </p:spTree>
    <p:extLst>
      <p:ext uri="{BB962C8B-B14F-4D97-AF65-F5344CB8AC3E}">
        <p14:creationId xmlns:p14="http://schemas.microsoft.com/office/powerpoint/2010/main" val="406163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DE056-5440-DFFF-56B2-33471B3E84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39A454-0677-DD7F-D82D-8BA44FB0B169}"/>
              </a:ext>
            </a:extLst>
          </p:cNvPr>
          <p:cNvSpPr>
            <a:spLocks noGrp="1"/>
          </p:cNvSpPr>
          <p:nvPr>
            <p:ph type="title"/>
          </p:nvPr>
        </p:nvSpPr>
        <p:spPr>
          <a:xfrm>
            <a:off x="838200" y="734420"/>
            <a:ext cx="9916437" cy="1109469"/>
          </a:xfrm>
        </p:spPr>
        <p:txBody>
          <a:bodyPr/>
          <a:lstStyle/>
          <a:p>
            <a:r>
              <a:rPr lang="en-US">
                <a:latin typeface="Roboto"/>
                <a:ea typeface="Roboto"/>
                <a:cs typeface="Arial"/>
              </a:rPr>
              <a:t>Oversight is left to the states</a:t>
            </a:r>
            <a:endParaRPr lang="en-US"/>
          </a:p>
        </p:txBody>
      </p:sp>
      <p:sp>
        <p:nvSpPr>
          <p:cNvPr id="19" name="TextBox 18">
            <a:extLst>
              <a:ext uri="{FF2B5EF4-FFF2-40B4-BE49-F238E27FC236}">
                <a16:creationId xmlns:a16="http://schemas.microsoft.com/office/drawing/2014/main" id="{CD53DC60-F61B-AB69-19CF-3FA313FEF531}"/>
              </a:ext>
            </a:extLst>
          </p:cNvPr>
          <p:cNvSpPr txBox="1"/>
          <p:nvPr/>
        </p:nvSpPr>
        <p:spPr>
          <a:xfrm>
            <a:off x="838349" y="2147949"/>
            <a:ext cx="11137824" cy="126188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33A1"/>
              </a:solidFill>
              <a:effectLs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33A1"/>
                </a:solidFill>
                <a:effectLst/>
                <a:uLnTx/>
                <a:uFillTx/>
                <a:latin typeface="Roboto"/>
                <a:ea typeface="Roboto"/>
                <a:cs typeface="Roboto"/>
              </a:rPr>
              <a:t>    </a:t>
            </a:r>
            <a:endParaRPr kumimoji="0" lang="en-US" sz="1800" b="0" i="0" u="none" strike="noStrike" kern="1200" cap="none" spc="0" normalizeH="0" baseline="0" noProof="0">
              <a:ln>
                <a:noFill/>
              </a:ln>
              <a:solidFill>
                <a:srgbClr val="0033A1"/>
              </a:solidFill>
              <a:effectLst/>
              <a:uLnTx/>
              <a:uFillTx/>
              <a:latin typeface="Roboto"/>
              <a:ea typeface="+mn-ea"/>
              <a:cs typeface="+mn-cs"/>
            </a:endParaRPr>
          </a:p>
        </p:txBody>
      </p:sp>
      <p:sp>
        <p:nvSpPr>
          <p:cNvPr id="13" name="Footer Placeholder 12">
            <a:extLst>
              <a:ext uri="{FF2B5EF4-FFF2-40B4-BE49-F238E27FC236}">
                <a16:creationId xmlns:a16="http://schemas.microsoft.com/office/drawing/2014/main" id="{5FC0804E-31B0-4BD8-7D50-820211B5E4F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 National Skills Coalition</a:t>
            </a:r>
          </a:p>
        </p:txBody>
      </p:sp>
      <p:sp>
        <p:nvSpPr>
          <p:cNvPr id="23" name="Slide Number Placeholder 22">
            <a:extLst>
              <a:ext uri="{FF2B5EF4-FFF2-40B4-BE49-F238E27FC236}">
                <a16:creationId xmlns:a16="http://schemas.microsoft.com/office/drawing/2014/main" id="{6889E110-6884-CA48-658F-4DC95139F9A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1B9D4-E1DB-464B-9255-A879820F9F81}" type="slidenum">
              <a:rPr kumimoji="0" lang="en-US" sz="1200" b="0" i="0" u="none" strike="noStrike" kern="1200" cap="none" spc="0" normalizeH="0" baseline="0" noProof="0" dirty="0" smtClean="0">
                <a:ln>
                  <a:noFill/>
                </a:ln>
                <a:solidFill>
                  <a:srgbClr val="0033A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33A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B1AD6255-B713-5C68-F3EB-4611D78B5566}"/>
              </a:ext>
            </a:extLst>
          </p:cNvPr>
          <p:cNvSpPr txBox="1"/>
          <p:nvPr/>
        </p:nvSpPr>
        <p:spPr>
          <a:xfrm>
            <a:off x="462417" y="2088515"/>
            <a:ext cx="11137825"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defRPr/>
            </a:pPr>
            <a:r>
              <a:rPr lang="en-US" sz="2800">
                <a:solidFill>
                  <a:schemeClr val="tx2"/>
                </a:solidFill>
                <a:latin typeface="Roboto"/>
                <a:ea typeface="Roboto"/>
                <a:cs typeface="Roboto"/>
              </a:rPr>
              <a:t>This means states will have different processes of approval</a:t>
            </a:r>
            <a:br>
              <a:rPr kumimoji="0" lang="en-US" sz="2800" b="0" i="0" u="none" strike="noStrike" kern="1200" cap="none" spc="0" normalizeH="0" baseline="0" noProof="0">
                <a:ln>
                  <a:noFill/>
                </a:ln>
                <a:solidFill>
                  <a:srgbClr val="000000"/>
                </a:solidFill>
                <a:effectLst/>
                <a:uLnTx/>
                <a:uFillTx/>
                <a:latin typeface="Roboto"/>
                <a:ea typeface="Roboto"/>
                <a:cs typeface="Roboto"/>
              </a:rPr>
            </a:br>
            <a:endParaRPr kumimoji="0" lang="en-US" sz="2800" b="0" i="0" u="none" strike="noStrike" kern="1200" cap="none" spc="0" normalizeH="0" baseline="0" noProof="0">
              <a:ln>
                <a:noFill/>
              </a:ln>
              <a:solidFill>
                <a:srgbClr val="0033A1"/>
              </a:solidFill>
              <a:effectLst/>
              <a:uLnTx/>
              <a:uFillTx/>
              <a:latin typeface="Roboto"/>
              <a:ea typeface="Roboto"/>
              <a:cs typeface="Roboto"/>
            </a:endParaRPr>
          </a:p>
          <a:p>
            <a:pPr marL="457200" marR="0" lvl="0" indent="-457200" algn="l" defTabSz="914400" rtl="0" eaLnBrk="1" fontAlgn="auto" latinLnBrk="0" hangingPunct="1">
              <a:lnSpc>
                <a:spcPct val="15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srgbClr val="0033A1"/>
                </a:solidFill>
                <a:effectLst/>
                <a:uLnTx/>
                <a:uFillTx/>
                <a:latin typeface="Roboto"/>
                <a:ea typeface="Roboto"/>
                <a:cs typeface="Roboto"/>
              </a:rPr>
              <a:t>States will need to: </a:t>
            </a:r>
          </a:p>
          <a:p>
            <a:pPr marL="914400" lvl="1" indent="-457200">
              <a:lnSpc>
                <a:spcPct val="150000"/>
              </a:lnSpc>
              <a:buFont typeface="Arial"/>
              <a:buChar char="•"/>
              <a:defRPr/>
            </a:pPr>
            <a:r>
              <a:rPr kumimoji="0" lang="en-US" sz="2400" b="0" i="0" u="none" strike="noStrike" kern="1200" cap="none" spc="0" normalizeH="0" baseline="0" noProof="0">
                <a:ln>
                  <a:noFill/>
                </a:ln>
                <a:solidFill>
                  <a:schemeClr val="tx2"/>
                </a:solidFill>
                <a:effectLst/>
                <a:uLnTx/>
                <a:uFillTx/>
                <a:latin typeface="Roboto"/>
                <a:ea typeface="+mn-ea"/>
                <a:cs typeface="+mn-cs"/>
              </a:rPr>
              <a:t>Determine which programs qualify</a:t>
            </a:r>
            <a:endParaRPr lang="en-US" sz="2400">
              <a:solidFill>
                <a:schemeClr val="tx2"/>
              </a:solidFill>
              <a:latin typeface="Roboto"/>
            </a:endParaRPr>
          </a:p>
          <a:p>
            <a:pPr marL="914400" lvl="1" indent="-457200">
              <a:lnSpc>
                <a:spcPct val="150000"/>
              </a:lnSpc>
              <a:buFont typeface="Arial"/>
              <a:buChar char="•"/>
            </a:pPr>
            <a:r>
              <a:rPr lang="en-US" sz="2400">
                <a:solidFill>
                  <a:schemeClr val="tx2"/>
                </a:solidFill>
                <a:latin typeface="Roboto"/>
              </a:rPr>
              <a:t>Monitor program outcomes</a:t>
            </a:r>
          </a:p>
          <a:p>
            <a:pPr marL="914400" lvl="1" indent="-457200">
              <a:lnSpc>
                <a:spcPct val="150000"/>
              </a:lnSpc>
              <a:buFont typeface="Arial"/>
              <a:buChar char="•"/>
            </a:pPr>
            <a:r>
              <a:rPr kumimoji="0" lang="en-US" sz="2400" b="0" i="0" u="none" strike="noStrike" kern="1200" cap="none" spc="0" normalizeH="0" baseline="0" noProof="0">
                <a:ln>
                  <a:noFill/>
                </a:ln>
                <a:solidFill>
                  <a:schemeClr val="tx2"/>
                </a:solidFill>
                <a:effectLst/>
                <a:uLnTx/>
                <a:uFillTx/>
                <a:latin typeface="Roboto"/>
                <a:ea typeface="+mn-ea"/>
                <a:cs typeface="+mn-cs"/>
              </a:rPr>
              <a:t>Set quality guardrails</a:t>
            </a:r>
          </a:p>
        </p:txBody>
      </p:sp>
    </p:spTree>
    <p:extLst>
      <p:ext uri="{BB962C8B-B14F-4D97-AF65-F5344CB8AC3E}">
        <p14:creationId xmlns:p14="http://schemas.microsoft.com/office/powerpoint/2010/main" val="4176159821"/>
      </p:ext>
    </p:extLst>
  </p:cSld>
  <p:clrMapOvr>
    <a:masterClrMapping/>
  </p:clrMapOvr>
</p:sld>
</file>

<file path=ppt/theme/theme1.xml><?xml version="1.0" encoding="utf-8"?>
<a:theme xmlns:a="http://schemas.openxmlformats.org/drawingml/2006/main" name="1_Office Theme">
  <a:themeElements>
    <a:clrScheme name="NSC">
      <a:dk1>
        <a:srgbClr val="000000"/>
      </a:dk1>
      <a:lt1>
        <a:srgbClr val="FFFFFF"/>
      </a:lt1>
      <a:dk2>
        <a:srgbClr val="0033A1"/>
      </a:dk2>
      <a:lt2>
        <a:srgbClr val="9DB0AC"/>
      </a:lt2>
      <a:accent1>
        <a:srgbClr val="A3C7D2"/>
      </a:accent1>
      <a:accent2>
        <a:srgbClr val="E33C00"/>
      </a:accent2>
      <a:accent3>
        <a:srgbClr val="FFC628"/>
      </a:accent3>
      <a:accent4>
        <a:srgbClr val="61CBC9"/>
      </a:accent4>
      <a:accent5>
        <a:srgbClr val="FFBE9F"/>
      </a:accent5>
      <a:accent6>
        <a:srgbClr val="8FE2B0"/>
      </a:accent6>
      <a:hlink>
        <a:srgbClr val="0033A1"/>
      </a:hlink>
      <a:folHlink>
        <a:srgbClr val="A3C7D2"/>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1">
  <a:themeElements>
    <a:clrScheme name="Voodoo Color">
      <a:dk1>
        <a:srgbClr val="222222"/>
      </a:dk1>
      <a:lt1>
        <a:srgbClr val="F0F0F0"/>
      </a:lt1>
      <a:dk2>
        <a:srgbClr val="222222"/>
      </a:dk2>
      <a:lt2>
        <a:srgbClr val="FEFF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Custom 4">
      <a:majorFont>
        <a:latin typeface="Montserrat 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nSpc>
            <a:spcPct val="13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0FA428AF313147B864EF51F4CCF6C0" ma:contentTypeVersion="18" ma:contentTypeDescription="Create a new document." ma:contentTypeScope="" ma:versionID="3779cac5bef011ba1aa1217b643e2708">
  <xsd:schema xmlns:xsd="http://www.w3.org/2001/XMLSchema" xmlns:xs="http://www.w3.org/2001/XMLSchema" xmlns:p="http://schemas.microsoft.com/office/2006/metadata/properties" xmlns:ns2="5a90dfb0-5f60-47d4-b01f-3ca0254e60a2" xmlns:ns3="dee01498-d166-46e9-bb58-772bfecfb8f1" targetNamespace="http://schemas.microsoft.com/office/2006/metadata/properties" ma:root="true" ma:fieldsID="4009eb934f3bc93e7b6e57c4a6eb3c92" ns2:_="" ns3:_="">
    <xsd:import namespace="5a90dfb0-5f60-47d4-b01f-3ca0254e60a2"/>
    <xsd:import namespace="dee01498-d166-46e9-bb58-772bfecfb8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0dfb0-5f60-47d4-b01f-3ca0254e60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05a109-4b2e-4f43-b080-8050e1a6ea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e01498-d166-46e9-bb58-772bfecfb8f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88fdc7-12b5-46dd-a55b-89f35f6275de}" ma:internalName="TaxCatchAll" ma:showField="CatchAllData" ma:web="dee01498-d166-46e9-bb58-772bfecfb8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90dfb0-5f60-47d4-b01f-3ca0254e60a2">
      <Terms xmlns="http://schemas.microsoft.com/office/infopath/2007/PartnerControls"/>
    </lcf76f155ced4ddcb4097134ff3c332f>
    <TaxCatchAll xmlns="dee01498-d166-46e9-bb58-772bfecfb8f1" xsi:nil="true"/>
  </documentManagement>
</p:properties>
</file>

<file path=customXml/itemProps1.xml><?xml version="1.0" encoding="utf-8"?>
<ds:datastoreItem xmlns:ds="http://schemas.openxmlformats.org/officeDocument/2006/customXml" ds:itemID="{511B034A-24D3-4935-8736-9BBF01041130}">
  <ds:schemaRefs>
    <ds:schemaRef ds:uri="http://schemas.microsoft.com/sharepoint/v3/contenttype/forms"/>
  </ds:schemaRefs>
</ds:datastoreItem>
</file>

<file path=customXml/itemProps2.xml><?xml version="1.0" encoding="utf-8"?>
<ds:datastoreItem xmlns:ds="http://schemas.openxmlformats.org/officeDocument/2006/customXml" ds:itemID="{EABCD5FF-DAE9-40E8-9078-048240F0E1F7}">
  <ds:schemaRefs>
    <ds:schemaRef ds:uri="5a90dfb0-5f60-47d4-b01f-3ca0254e60a2"/>
    <ds:schemaRef ds:uri="dee01498-d166-46e9-bb58-772bfecfb8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2A9A992-A2DB-4582-B442-9594AE318B2F}">
  <ds:schemaRefs>
    <ds:schemaRef ds:uri="5a90dfb0-5f60-47d4-b01f-3ca0254e60a2"/>
    <ds:schemaRef ds:uri="dee01498-d166-46e9-bb58-772bfecfb8f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620</TotalTime>
  <Words>1055</Words>
  <Application>Microsoft Office PowerPoint</Application>
  <PresentationFormat>Widescreen</PresentationFormat>
  <Paragraphs>192</Paragraphs>
  <Slides>30</Slides>
  <Notes>19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30</vt:i4>
      </vt:variant>
    </vt:vector>
  </HeadingPairs>
  <TitlesOfParts>
    <vt:vector size="44" baseType="lpstr">
      <vt:lpstr>Adrianna Extrabold</vt:lpstr>
      <vt:lpstr>Adrianna Light</vt:lpstr>
      <vt:lpstr>Aptos</vt:lpstr>
      <vt:lpstr>Arial</vt:lpstr>
      <vt:lpstr>Calibri</vt:lpstr>
      <vt:lpstr>Courier New</vt:lpstr>
      <vt:lpstr>Courier New,monospace</vt:lpstr>
      <vt:lpstr>Montserrat Bold</vt:lpstr>
      <vt:lpstr>Open Sans</vt:lpstr>
      <vt:lpstr>Open Sans Semibold</vt:lpstr>
      <vt:lpstr>Roboto</vt:lpstr>
      <vt:lpstr>Wingdings</vt:lpstr>
      <vt:lpstr>1_Office Theme</vt:lpstr>
      <vt:lpstr>01</vt:lpstr>
      <vt:lpstr>PowerPoint Presentation</vt:lpstr>
      <vt:lpstr>PowerPoint Presentation</vt:lpstr>
      <vt:lpstr>PowerPoint Presentation</vt:lpstr>
      <vt:lpstr>Organizations must be accredited and eligible under the Higher Education Act to receive federal student financial aid.*</vt:lpstr>
      <vt:lpstr>Students must meet Pell eligibility requirements for income, etc. </vt:lpstr>
      <vt:lpstr>PowerPoint Presentation</vt:lpstr>
      <vt:lpstr>PowerPoint Presentation</vt:lpstr>
      <vt:lpstr>PowerPoint Presentation</vt:lpstr>
      <vt:lpstr>Oversight is left to the states</vt:lpstr>
      <vt:lpstr>Program Eligibility</vt:lpstr>
      <vt:lpstr>Type of programs that might be eligible</vt:lpstr>
      <vt:lpstr>PowerPoint Presentation</vt:lpstr>
      <vt:lpstr>Accountability metrics</vt:lpstr>
      <vt:lpstr>PowerPoint Presentation</vt:lpstr>
      <vt:lpstr>Notes for roll out…</vt:lpstr>
      <vt:lpstr>Opportunities for complementary advocacy</vt:lpstr>
      <vt:lpstr>Challenges states will face</vt:lpstr>
      <vt:lpstr>PowerPoint Presentation</vt:lpstr>
      <vt:lpstr>PowerPoint Presentation</vt:lpstr>
      <vt:lpstr>What do the federal regulations say?</vt:lpstr>
      <vt:lpstr>Three changes from draft</vt:lpstr>
      <vt:lpstr>Employer engagement comments…</vt:lpstr>
      <vt:lpstr>PowerPoint Presentation</vt:lpstr>
      <vt:lpstr>PowerPoint Presentation</vt:lpstr>
      <vt:lpstr>PowerPoint Presentation</vt:lpstr>
      <vt:lpstr>PowerPoint Presentation</vt:lpstr>
      <vt:lpstr>A note on Pell shortfall</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Jeran Culina</dc:creator>
  <cp:lastModifiedBy>Jeran Culina</cp:lastModifiedBy>
  <cp:revision>19</cp:revision>
  <dcterms:created xsi:type="dcterms:W3CDTF">2026-03-17T14:31:19Z</dcterms:created>
  <dcterms:modified xsi:type="dcterms:W3CDTF">2026-05-21T16:53:39Z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0x010100810FA428AF313147B864EF51F4CCF6C0</vt:lpwstr>
  </property>
  <property fmtid="{D5CDD505-2E9C-101B-9397-08002B2CF9AE}" pid="3" name="MediaServiceImageTags">
    <vt:lpwstr/>
  </property>
</Properties>
</file>