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Bebas Neue" panose="020B0606020202050201" pitchFamily="34" charset="0"/>
      <p:regular r:id="rId15"/>
    </p:embeddedFont>
    <p:embeddedFont>
      <p:font typeface="Roboto" panose="02000000000000000000" pitchFamily="2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98" d="100"/>
          <a:sy n="98" d="100"/>
        </p:scale>
        <p:origin x="114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29459E-3F66-4C90-AAFF-18179A1E436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65B1E-A637-49B5-9CB0-D23B9E0CC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239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E65B1E-A637-49B5-9CB0-D23B9E0CCE5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903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image" Target="../media/image24.png"/><Relationship Id="rId21" Type="http://schemas.openxmlformats.org/officeDocument/2006/relationships/image" Target="../media/image42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image" Target="../media/image23.png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Relationship Id="rId22" Type="http://schemas.openxmlformats.org/officeDocument/2006/relationships/image" Target="../media/image4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44.pn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11" Type="http://schemas.openxmlformats.org/officeDocument/2006/relationships/image" Target="../media/image68.sv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jpeg"/><Relationship Id="rId3" Type="http://schemas.openxmlformats.org/officeDocument/2006/relationships/image" Target="../media/image82.png"/><Relationship Id="rId7" Type="http://schemas.openxmlformats.org/officeDocument/2006/relationships/image" Target="../media/image86.jpeg"/><Relationship Id="rId12" Type="http://schemas.openxmlformats.org/officeDocument/2006/relationships/image" Target="../media/image9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5" Type="http://schemas.openxmlformats.org/officeDocument/2006/relationships/image" Target="../media/image94.png"/><Relationship Id="rId10" Type="http://schemas.openxmlformats.org/officeDocument/2006/relationships/image" Target="../media/image89.jpeg"/><Relationship Id="rId4" Type="http://schemas.openxmlformats.org/officeDocument/2006/relationships/image" Target="../media/image83.jpeg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12" Type="http://schemas.openxmlformats.org/officeDocument/2006/relationships/image" Target="../media/image1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png"/><Relationship Id="rId11" Type="http://schemas.openxmlformats.org/officeDocument/2006/relationships/image" Target="../media/image116.png"/><Relationship Id="rId5" Type="http://schemas.openxmlformats.org/officeDocument/2006/relationships/image" Target="../media/image110.png"/><Relationship Id="rId10" Type="http://schemas.openxmlformats.org/officeDocument/2006/relationships/image" Target="../media/image115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277850" y="0"/>
            <a:ext cx="5010150" cy="6858000"/>
          </a:xfrm>
          <a:custGeom>
            <a:avLst/>
            <a:gdLst/>
            <a:ahLst/>
            <a:cxnLst/>
            <a:rect l="l" t="t" r="r" b="b"/>
            <a:pathLst>
              <a:path w="5010150" h="6858000">
                <a:moveTo>
                  <a:pt x="0" y="0"/>
                </a:moveTo>
                <a:lnTo>
                  <a:pt x="5010150" y="0"/>
                </a:lnTo>
                <a:lnTo>
                  <a:pt x="501015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3058775" y="6638925"/>
            <a:ext cx="2838450" cy="2581275"/>
          </a:xfrm>
          <a:custGeom>
            <a:avLst/>
            <a:gdLst/>
            <a:ahLst/>
            <a:cxnLst/>
            <a:rect l="l" t="t" r="r" b="b"/>
            <a:pathLst>
              <a:path w="2838450" h="2581275">
                <a:moveTo>
                  <a:pt x="0" y="0"/>
                </a:moveTo>
                <a:lnTo>
                  <a:pt x="2838450" y="0"/>
                </a:lnTo>
                <a:lnTo>
                  <a:pt x="2838450" y="2581275"/>
                </a:lnTo>
                <a:lnTo>
                  <a:pt x="0" y="25812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4128" y="1313412"/>
            <a:ext cx="8705088" cy="5728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545"/>
              </a:lnSpc>
            </a:pPr>
            <a:r>
              <a:rPr lang="en-US" sz="17525">
                <a:solidFill>
                  <a:srgbClr val="F4F4F4"/>
                </a:solidFill>
                <a:latin typeface="Bebas Neue"/>
                <a:ea typeface="Bebas Neue"/>
                <a:cs typeface="Bebas Neue"/>
                <a:sym typeface="Bebas Neue"/>
              </a:rPr>
              <a:t>FROM AWARENESS TO ACTION</a:t>
            </a:r>
          </a:p>
        </p:txBody>
      </p:sp>
      <p:sp>
        <p:nvSpPr>
          <p:cNvPr id="6" name="Freeform 6"/>
          <p:cNvSpPr/>
          <p:nvPr/>
        </p:nvSpPr>
        <p:spPr>
          <a:xfrm>
            <a:off x="1085850" y="6638925"/>
            <a:ext cx="8058150" cy="219075"/>
          </a:xfrm>
          <a:custGeom>
            <a:avLst/>
            <a:gdLst/>
            <a:ahLst/>
            <a:cxnLst/>
            <a:rect l="l" t="t" r="r" b="b"/>
            <a:pathLst>
              <a:path w="8058150" h="219075">
                <a:moveTo>
                  <a:pt x="0" y="0"/>
                </a:moveTo>
                <a:lnTo>
                  <a:pt x="8058150" y="0"/>
                </a:lnTo>
                <a:lnTo>
                  <a:pt x="80581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085850" y="9001125"/>
            <a:ext cx="1962150" cy="219075"/>
          </a:xfrm>
          <a:custGeom>
            <a:avLst/>
            <a:gdLst/>
            <a:ahLst/>
            <a:cxnLst/>
            <a:rect l="l" t="t" r="r" b="b"/>
            <a:pathLst>
              <a:path w="1962150" h="219075">
                <a:moveTo>
                  <a:pt x="0" y="0"/>
                </a:moveTo>
                <a:lnTo>
                  <a:pt x="1962150" y="0"/>
                </a:lnTo>
                <a:lnTo>
                  <a:pt x="19621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59931" y="9233512"/>
            <a:ext cx="1762588" cy="511822"/>
          </a:xfrm>
          <a:custGeom>
            <a:avLst/>
            <a:gdLst/>
            <a:ahLst/>
            <a:cxnLst/>
            <a:rect l="l" t="t" r="r" b="b"/>
            <a:pathLst>
              <a:path w="1762588" h="511822">
                <a:moveTo>
                  <a:pt x="0" y="0"/>
                </a:moveTo>
                <a:lnTo>
                  <a:pt x="1762587" y="0"/>
                </a:lnTo>
                <a:lnTo>
                  <a:pt x="1762587" y="511822"/>
                </a:lnTo>
                <a:lnTo>
                  <a:pt x="0" y="51182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115568" y="7003126"/>
            <a:ext cx="7717536" cy="1035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5"/>
              </a:lnSpc>
            </a:pPr>
            <a:r>
              <a:rPr lang="en-US" sz="3204">
                <a:solidFill>
                  <a:srgbClr val="F4F4F4"/>
                </a:solidFill>
                <a:latin typeface="Bebas Neue"/>
                <a:ea typeface="Bebas Neue"/>
                <a:cs typeface="Bebas Neue"/>
                <a:sym typeface="Bebas Neue"/>
              </a:rPr>
              <a:t>Strategies for Mobilizing Members </a:t>
            </a:r>
          </a:p>
          <a:p>
            <a:pPr algn="l">
              <a:lnSpc>
                <a:spcPts val="4165"/>
              </a:lnSpc>
            </a:pPr>
            <a:r>
              <a:rPr lang="en-US" sz="3204">
                <a:solidFill>
                  <a:srgbClr val="F4F4F4"/>
                </a:solidFill>
                <a:latin typeface="Bebas Neue"/>
                <a:ea typeface="Bebas Neue"/>
                <a:cs typeface="Bebas Neue"/>
                <a:sym typeface="Bebas Neue"/>
              </a:rPr>
              <a:t>Around Workforce and Education Priorities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15568" y="8456087"/>
            <a:ext cx="4242816" cy="486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7"/>
              </a:lnSpc>
            </a:pPr>
            <a:r>
              <a:rPr lang="en-US" sz="2967" spc="148">
                <a:solidFill>
                  <a:srgbClr val="C49B53"/>
                </a:solidFill>
                <a:latin typeface="Bebas Neue"/>
                <a:ea typeface="Bebas Neue"/>
                <a:cs typeface="Bebas Neue"/>
                <a:sym typeface="Bebas Neue"/>
              </a:rPr>
              <a:t>Cory Blaylock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15568" y="9251758"/>
            <a:ext cx="5409080" cy="469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13"/>
              </a:lnSpc>
            </a:pPr>
            <a:r>
              <a:rPr lang="en-US" sz="2779">
                <a:solidFill>
                  <a:srgbClr val="F4F4F4"/>
                </a:solidFill>
                <a:latin typeface="Bebas Neue"/>
                <a:ea typeface="Bebas Neue"/>
                <a:cs typeface="Bebas Neue"/>
                <a:sym typeface="Bebas Neue"/>
              </a:rPr>
              <a:t>                                     // 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200" y="1143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914400" y="518827"/>
            <a:ext cx="5601355" cy="240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2"/>
              </a:lnSpc>
            </a:pPr>
            <a:r>
              <a:rPr lang="en-US" sz="1387" spc="363">
                <a:solidFill>
                  <a:srgbClr val="11473F"/>
                </a:solidFill>
                <a:latin typeface="Roboto"/>
                <a:ea typeface="Roboto"/>
                <a:cs typeface="Roboto"/>
                <a:sym typeface="Roboto"/>
              </a:rPr>
              <a:t>FROM AWARENESS TO ACTION</a:t>
            </a:r>
          </a:p>
        </p:txBody>
      </p:sp>
      <p:sp>
        <p:nvSpPr>
          <p:cNvPr id="4" name="Freeform 4"/>
          <p:cNvSpPr/>
          <p:nvPr/>
        </p:nvSpPr>
        <p:spPr>
          <a:xfrm>
            <a:off x="866775" y="857250"/>
            <a:ext cx="16554450" cy="219075"/>
          </a:xfrm>
          <a:custGeom>
            <a:avLst/>
            <a:gdLst/>
            <a:ahLst/>
            <a:cxnLst/>
            <a:rect l="l" t="t" r="r" b="b"/>
            <a:pathLst>
              <a:path w="16554450" h="219075">
                <a:moveTo>
                  <a:pt x="0" y="0"/>
                </a:moveTo>
                <a:lnTo>
                  <a:pt x="16554450" y="0"/>
                </a:lnTo>
                <a:lnTo>
                  <a:pt x="165544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4128" y="1689226"/>
            <a:ext cx="16277832" cy="3583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542"/>
              </a:lnSpc>
            </a:pPr>
            <a:r>
              <a:rPr lang="en-US" sz="15046">
                <a:solidFill>
                  <a:srgbClr val="11473F"/>
                </a:solidFill>
                <a:latin typeface="Bebas Neue"/>
                <a:ea typeface="Bebas Neue"/>
                <a:cs typeface="Bebas Neue"/>
                <a:sym typeface="Bebas Neue"/>
              </a:rPr>
              <a:t>I’VE BEEN A PART OF THIS CHALLENGE ON EVERY SIDE.</a:t>
            </a:r>
          </a:p>
        </p:txBody>
      </p:sp>
      <p:sp>
        <p:nvSpPr>
          <p:cNvPr id="6" name="Freeform 6"/>
          <p:cNvSpPr/>
          <p:nvPr/>
        </p:nvSpPr>
        <p:spPr>
          <a:xfrm>
            <a:off x="3257550" y="6638925"/>
            <a:ext cx="1314450" cy="219075"/>
          </a:xfrm>
          <a:custGeom>
            <a:avLst/>
            <a:gdLst/>
            <a:ahLst/>
            <a:cxnLst/>
            <a:rect l="l" t="t" r="r" b="b"/>
            <a:pathLst>
              <a:path w="1314450" h="219075">
                <a:moveTo>
                  <a:pt x="0" y="0"/>
                </a:moveTo>
                <a:lnTo>
                  <a:pt x="1314450" y="0"/>
                </a:lnTo>
                <a:lnTo>
                  <a:pt x="13144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6743700" y="6638925"/>
            <a:ext cx="1314450" cy="219075"/>
          </a:xfrm>
          <a:custGeom>
            <a:avLst/>
            <a:gdLst/>
            <a:ahLst/>
            <a:cxnLst/>
            <a:rect l="l" t="t" r="r" b="b"/>
            <a:pathLst>
              <a:path w="1314450" h="219075">
                <a:moveTo>
                  <a:pt x="0" y="0"/>
                </a:moveTo>
                <a:lnTo>
                  <a:pt x="1314450" y="0"/>
                </a:lnTo>
                <a:lnTo>
                  <a:pt x="13144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0229850" y="6638925"/>
            <a:ext cx="1095375" cy="219075"/>
          </a:xfrm>
          <a:custGeom>
            <a:avLst/>
            <a:gdLst/>
            <a:ahLst/>
            <a:cxnLst/>
            <a:rect l="l" t="t" r="r" b="b"/>
            <a:pathLst>
              <a:path w="1095375" h="219075">
                <a:moveTo>
                  <a:pt x="0" y="0"/>
                </a:moveTo>
                <a:lnTo>
                  <a:pt x="1095375" y="0"/>
                </a:lnTo>
                <a:lnTo>
                  <a:pt x="1095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3496925" y="6638925"/>
            <a:ext cx="1095375" cy="219075"/>
          </a:xfrm>
          <a:custGeom>
            <a:avLst/>
            <a:gdLst/>
            <a:ahLst/>
            <a:cxnLst/>
            <a:rect l="l" t="t" r="r" b="b"/>
            <a:pathLst>
              <a:path w="1095375" h="219075">
                <a:moveTo>
                  <a:pt x="0" y="0"/>
                </a:moveTo>
                <a:lnTo>
                  <a:pt x="1095375" y="0"/>
                </a:lnTo>
                <a:lnTo>
                  <a:pt x="1095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866775" y="5353050"/>
            <a:ext cx="2838450" cy="2790825"/>
          </a:xfrm>
          <a:custGeom>
            <a:avLst/>
            <a:gdLst/>
            <a:ahLst/>
            <a:cxnLst/>
            <a:rect l="l" t="t" r="r" b="b"/>
            <a:pathLst>
              <a:path w="2838450" h="2790825">
                <a:moveTo>
                  <a:pt x="0" y="0"/>
                </a:moveTo>
                <a:lnTo>
                  <a:pt x="2838450" y="0"/>
                </a:lnTo>
                <a:lnTo>
                  <a:pt x="2838450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304925" y="5781675"/>
            <a:ext cx="1962150" cy="1933575"/>
          </a:xfrm>
          <a:custGeom>
            <a:avLst/>
            <a:gdLst/>
            <a:ahLst/>
            <a:cxnLst/>
            <a:rect l="l" t="t" r="r" b="b"/>
            <a:pathLst>
              <a:path w="1962150" h="1933575">
                <a:moveTo>
                  <a:pt x="0" y="0"/>
                </a:moveTo>
                <a:lnTo>
                  <a:pt x="1962150" y="0"/>
                </a:lnTo>
                <a:lnTo>
                  <a:pt x="196215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517904" y="8397050"/>
            <a:ext cx="1682496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5"/>
              </a:lnSpc>
            </a:pPr>
            <a:r>
              <a:rPr lang="en-US" sz="2779" spc="-83">
                <a:solidFill>
                  <a:srgbClr val="11473F"/>
                </a:solidFill>
                <a:latin typeface="Roboto"/>
                <a:ea typeface="Roboto"/>
                <a:cs typeface="Roboto"/>
                <a:sym typeface="Roboto"/>
              </a:rPr>
              <a:t>Classroom</a:t>
            </a:r>
          </a:p>
        </p:txBody>
      </p:sp>
      <p:sp>
        <p:nvSpPr>
          <p:cNvPr id="13" name="Freeform 13"/>
          <p:cNvSpPr/>
          <p:nvPr/>
        </p:nvSpPr>
        <p:spPr>
          <a:xfrm>
            <a:off x="4352925" y="5353050"/>
            <a:ext cx="2619375" cy="2790825"/>
          </a:xfrm>
          <a:custGeom>
            <a:avLst/>
            <a:gdLst/>
            <a:ahLst/>
            <a:cxnLst/>
            <a:rect l="l" t="t" r="r" b="b"/>
            <a:pathLst>
              <a:path w="2619375" h="2790825">
                <a:moveTo>
                  <a:pt x="0" y="0"/>
                </a:moveTo>
                <a:lnTo>
                  <a:pt x="2619375" y="0"/>
                </a:lnTo>
                <a:lnTo>
                  <a:pt x="2619375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4781550" y="5781675"/>
            <a:ext cx="1752600" cy="1933575"/>
          </a:xfrm>
          <a:custGeom>
            <a:avLst/>
            <a:gdLst/>
            <a:ahLst/>
            <a:cxnLst/>
            <a:rect l="l" t="t" r="r" b="b"/>
            <a:pathLst>
              <a:path w="1752600" h="1933575">
                <a:moveTo>
                  <a:pt x="0" y="0"/>
                </a:moveTo>
                <a:lnTo>
                  <a:pt x="1752600" y="0"/>
                </a:lnTo>
                <a:lnTo>
                  <a:pt x="175260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4937760" y="8397050"/>
            <a:ext cx="1499616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5"/>
              </a:lnSpc>
            </a:pPr>
            <a:r>
              <a:rPr lang="en-US" sz="2779" spc="-83">
                <a:solidFill>
                  <a:srgbClr val="11473F"/>
                </a:solidFill>
                <a:latin typeface="Roboto"/>
                <a:ea typeface="Roboto"/>
                <a:cs typeface="Roboto"/>
                <a:sym typeface="Roboto"/>
              </a:rPr>
              <a:t>Employer</a:t>
            </a:r>
          </a:p>
        </p:txBody>
      </p:sp>
      <p:sp>
        <p:nvSpPr>
          <p:cNvPr id="16" name="Freeform 16"/>
          <p:cNvSpPr/>
          <p:nvPr/>
        </p:nvSpPr>
        <p:spPr>
          <a:xfrm>
            <a:off x="7620000" y="5353050"/>
            <a:ext cx="2838450" cy="2790825"/>
          </a:xfrm>
          <a:custGeom>
            <a:avLst/>
            <a:gdLst/>
            <a:ahLst/>
            <a:cxnLst/>
            <a:rect l="l" t="t" r="r" b="b"/>
            <a:pathLst>
              <a:path w="2838450" h="2790825">
                <a:moveTo>
                  <a:pt x="0" y="0"/>
                </a:moveTo>
                <a:lnTo>
                  <a:pt x="2838450" y="0"/>
                </a:lnTo>
                <a:lnTo>
                  <a:pt x="2838450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8048625" y="6210300"/>
            <a:ext cx="1971675" cy="1076325"/>
          </a:xfrm>
          <a:custGeom>
            <a:avLst/>
            <a:gdLst/>
            <a:ahLst/>
            <a:cxnLst/>
            <a:rect l="l" t="t" r="r" b="b"/>
            <a:pathLst>
              <a:path w="1971675" h="1076325">
                <a:moveTo>
                  <a:pt x="0" y="0"/>
                </a:moveTo>
                <a:lnTo>
                  <a:pt x="1971675" y="0"/>
                </a:lnTo>
                <a:lnTo>
                  <a:pt x="19716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8101584" y="8397050"/>
            <a:ext cx="1847088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5"/>
              </a:lnSpc>
            </a:pPr>
            <a:r>
              <a:rPr lang="en-US" sz="2779" spc="-83">
                <a:solidFill>
                  <a:srgbClr val="11473F"/>
                </a:solidFill>
                <a:latin typeface="Roboto"/>
                <a:ea typeface="Roboto"/>
                <a:cs typeface="Roboto"/>
                <a:sym typeface="Roboto"/>
              </a:rPr>
              <a:t>Association</a:t>
            </a:r>
          </a:p>
        </p:txBody>
      </p:sp>
      <p:sp>
        <p:nvSpPr>
          <p:cNvPr id="19" name="Freeform 19"/>
          <p:cNvSpPr/>
          <p:nvPr/>
        </p:nvSpPr>
        <p:spPr>
          <a:xfrm>
            <a:off x="10924770" y="5353049"/>
            <a:ext cx="2838450" cy="2790825"/>
          </a:xfrm>
          <a:custGeom>
            <a:avLst/>
            <a:gdLst/>
            <a:ahLst/>
            <a:cxnLst/>
            <a:rect l="l" t="t" r="r" b="b"/>
            <a:pathLst>
              <a:path w="2838450" h="2790825">
                <a:moveTo>
                  <a:pt x="0" y="0"/>
                </a:moveTo>
                <a:lnTo>
                  <a:pt x="2838450" y="0"/>
                </a:lnTo>
                <a:lnTo>
                  <a:pt x="2838450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1096625" y="6000750"/>
            <a:ext cx="2190750" cy="1504950"/>
          </a:xfrm>
          <a:custGeom>
            <a:avLst/>
            <a:gdLst/>
            <a:ahLst/>
            <a:cxnLst/>
            <a:rect l="l" t="t" r="r" b="b"/>
            <a:pathLst>
              <a:path w="2190750" h="1504950">
                <a:moveTo>
                  <a:pt x="0" y="0"/>
                </a:moveTo>
                <a:lnTo>
                  <a:pt x="2190750" y="0"/>
                </a:lnTo>
                <a:lnTo>
                  <a:pt x="219075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10917936" y="8397050"/>
            <a:ext cx="2706624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5"/>
              </a:lnSpc>
            </a:pPr>
            <a:r>
              <a:rPr lang="en-US" sz="2779" spc="-83">
                <a:solidFill>
                  <a:srgbClr val="11473F"/>
                </a:solidFill>
                <a:latin typeface="Roboto"/>
                <a:ea typeface="Roboto"/>
                <a:cs typeface="Roboto"/>
                <a:sym typeface="Roboto"/>
              </a:rPr>
              <a:t>Workforce Board</a:t>
            </a:r>
          </a:p>
        </p:txBody>
      </p:sp>
      <p:sp>
        <p:nvSpPr>
          <p:cNvPr id="22" name="Freeform 22"/>
          <p:cNvSpPr/>
          <p:nvPr/>
        </p:nvSpPr>
        <p:spPr>
          <a:xfrm>
            <a:off x="14363700" y="5353050"/>
            <a:ext cx="2619375" cy="2790825"/>
          </a:xfrm>
          <a:custGeom>
            <a:avLst/>
            <a:gdLst/>
            <a:ahLst/>
            <a:cxnLst/>
            <a:rect l="l" t="t" r="r" b="b"/>
            <a:pathLst>
              <a:path w="2619375" h="2790825">
                <a:moveTo>
                  <a:pt x="0" y="0"/>
                </a:moveTo>
                <a:lnTo>
                  <a:pt x="2619375" y="0"/>
                </a:lnTo>
                <a:lnTo>
                  <a:pt x="2619375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14801850" y="6000750"/>
            <a:ext cx="1752600" cy="1714500"/>
          </a:xfrm>
          <a:custGeom>
            <a:avLst/>
            <a:gdLst/>
            <a:ahLst/>
            <a:cxnLst/>
            <a:rect l="l" t="t" r="r" b="b"/>
            <a:pathLst>
              <a:path w="1752600" h="1714500">
                <a:moveTo>
                  <a:pt x="0" y="0"/>
                </a:moveTo>
                <a:lnTo>
                  <a:pt x="1752600" y="0"/>
                </a:lnTo>
                <a:lnTo>
                  <a:pt x="175260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14173200" y="8397050"/>
            <a:ext cx="292608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5"/>
              </a:lnSpc>
            </a:pPr>
            <a:r>
              <a:rPr lang="en-US" sz="2779" spc="-83">
                <a:solidFill>
                  <a:srgbClr val="11473F"/>
                </a:solidFill>
                <a:latin typeface="Roboto"/>
                <a:ea typeface="Roboto"/>
                <a:cs typeface="Roboto"/>
                <a:sym typeface="Roboto"/>
              </a:rPr>
              <a:t>People Operations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435072" y="510373"/>
            <a:ext cx="1847088" cy="257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60"/>
              </a:lnSpc>
            </a:pPr>
            <a:r>
              <a:rPr lang="en-US" sz="1471" spc="385">
                <a:solidFill>
                  <a:srgbClr val="C65D4A"/>
                </a:solidFill>
                <a:latin typeface="Roboto"/>
                <a:ea typeface="Roboto"/>
                <a:cs typeface="Roboto"/>
                <a:sym typeface="Roboto"/>
              </a:rPr>
              <a:t>02 / Section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5270480" y="549331"/>
            <a:ext cx="1865376" cy="241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03"/>
              </a:lnSpc>
            </a:pPr>
            <a:r>
              <a:rPr lang="en-US" sz="1359" spc="356">
                <a:solidFill>
                  <a:srgbClr val="C65D4A"/>
                </a:solidFill>
                <a:latin typeface="Roboto"/>
                <a:ea typeface="Roboto"/>
                <a:cs typeface="Roboto"/>
                <a:sym typeface="Roboto"/>
              </a:rPr>
              <a:t>03  /  Approach</a:t>
            </a:r>
          </a:p>
        </p:txBody>
      </p:sp>
      <p:sp>
        <p:nvSpPr>
          <p:cNvPr id="4" name="Freeform 4"/>
          <p:cNvSpPr/>
          <p:nvPr/>
        </p:nvSpPr>
        <p:spPr>
          <a:xfrm>
            <a:off x="1085850" y="857250"/>
            <a:ext cx="16116300" cy="219075"/>
          </a:xfrm>
          <a:custGeom>
            <a:avLst/>
            <a:gdLst/>
            <a:ahLst/>
            <a:cxnLst/>
            <a:rect l="l" t="t" r="r" b="b"/>
            <a:pathLst>
              <a:path w="16116300" h="219075">
                <a:moveTo>
                  <a:pt x="0" y="0"/>
                </a:moveTo>
                <a:lnTo>
                  <a:pt x="16116300" y="0"/>
                </a:lnTo>
                <a:lnTo>
                  <a:pt x="161163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152144" y="1763318"/>
            <a:ext cx="15688056" cy="28783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889"/>
              </a:lnSpc>
            </a:pPr>
            <a:r>
              <a:rPr lang="en-US" sz="11836" dirty="0">
                <a:solidFill>
                  <a:srgbClr val="2E3839"/>
                </a:solidFill>
                <a:latin typeface="Bebas Neue"/>
                <a:ea typeface="Bebas Neue"/>
                <a:cs typeface="Bebas Neue"/>
                <a:sym typeface="Bebas Neue"/>
              </a:rPr>
              <a:t>Where does participation stall?</a:t>
            </a:r>
          </a:p>
        </p:txBody>
      </p:sp>
      <p:sp>
        <p:nvSpPr>
          <p:cNvPr id="6" name="Freeform 6"/>
          <p:cNvSpPr/>
          <p:nvPr/>
        </p:nvSpPr>
        <p:spPr>
          <a:xfrm>
            <a:off x="1733550" y="4714875"/>
            <a:ext cx="2409825" cy="2362200"/>
          </a:xfrm>
          <a:custGeom>
            <a:avLst/>
            <a:gdLst/>
            <a:ahLst/>
            <a:cxnLst/>
            <a:rect l="l" t="t" r="r" b="b"/>
            <a:pathLst>
              <a:path w="2409825" h="2362200">
                <a:moveTo>
                  <a:pt x="0" y="0"/>
                </a:moveTo>
                <a:lnTo>
                  <a:pt x="2409825" y="0"/>
                </a:lnTo>
                <a:lnTo>
                  <a:pt x="240982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2171700" y="5353050"/>
            <a:ext cx="1533525" cy="1076325"/>
          </a:xfrm>
          <a:custGeom>
            <a:avLst/>
            <a:gdLst/>
            <a:ahLst/>
            <a:cxnLst/>
            <a:rect l="l" t="t" r="r" b="b"/>
            <a:pathLst>
              <a:path w="1533525" h="1076325">
                <a:moveTo>
                  <a:pt x="0" y="0"/>
                </a:moveTo>
                <a:lnTo>
                  <a:pt x="1533525" y="0"/>
                </a:lnTo>
                <a:lnTo>
                  <a:pt x="153352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2390775" y="7067550"/>
            <a:ext cx="1095375" cy="219075"/>
          </a:xfrm>
          <a:custGeom>
            <a:avLst/>
            <a:gdLst/>
            <a:ahLst/>
            <a:cxnLst/>
            <a:rect l="l" t="t" r="r" b="b"/>
            <a:pathLst>
              <a:path w="1095375" h="219075">
                <a:moveTo>
                  <a:pt x="0" y="0"/>
                </a:moveTo>
                <a:lnTo>
                  <a:pt x="1095375" y="0"/>
                </a:lnTo>
                <a:lnTo>
                  <a:pt x="1095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975104" y="7409593"/>
            <a:ext cx="1975104" cy="482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2"/>
              </a:lnSpc>
            </a:pPr>
            <a:r>
              <a:rPr lang="en-US" sz="2737">
                <a:solidFill>
                  <a:srgbClr val="2E3839"/>
                </a:solidFill>
                <a:latin typeface="Roboto"/>
                <a:ea typeface="Roboto"/>
                <a:cs typeface="Roboto"/>
                <a:sym typeface="Roboto"/>
              </a:rPr>
              <a:t>No response</a:t>
            </a:r>
          </a:p>
        </p:txBody>
      </p:sp>
      <p:sp>
        <p:nvSpPr>
          <p:cNvPr id="10" name="Freeform 10"/>
          <p:cNvSpPr/>
          <p:nvPr/>
        </p:nvSpPr>
        <p:spPr>
          <a:xfrm>
            <a:off x="4133850" y="5781675"/>
            <a:ext cx="1752600" cy="219075"/>
          </a:xfrm>
          <a:custGeom>
            <a:avLst/>
            <a:gdLst/>
            <a:ahLst/>
            <a:cxnLst/>
            <a:rect l="l" t="t" r="r" b="b"/>
            <a:pathLst>
              <a:path w="1752600" h="219075">
                <a:moveTo>
                  <a:pt x="0" y="0"/>
                </a:moveTo>
                <a:lnTo>
                  <a:pt x="1752600" y="0"/>
                </a:lnTo>
                <a:lnTo>
                  <a:pt x="17526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4781550" y="5572125"/>
            <a:ext cx="447675" cy="428625"/>
          </a:xfrm>
          <a:custGeom>
            <a:avLst/>
            <a:gdLst/>
            <a:ahLst/>
            <a:cxnLst/>
            <a:rect l="l" t="t" r="r" b="b"/>
            <a:pathLst>
              <a:path w="447675" h="428625">
                <a:moveTo>
                  <a:pt x="0" y="0"/>
                </a:moveTo>
                <a:lnTo>
                  <a:pt x="447675" y="0"/>
                </a:lnTo>
                <a:lnTo>
                  <a:pt x="4476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5876925" y="4714875"/>
            <a:ext cx="2181225" cy="2362200"/>
          </a:xfrm>
          <a:custGeom>
            <a:avLst/>
            <a:gdLst/>
            <a:ahLst/>
            <a:cxnLst/>
            <a:rect l="l" t="t" r="r" b="b"/>
            <a:pathLst>
              <a:path w="2181225" h="2362200">
                <a:moveTo>
                  <a:pt x="0" y="0"/>
                </a:moveTo>
                <a:lnTo>
                  <a:pt x="2181225" y="0"/>
                </a:lnTo>
                <a:lnTo>
                  <a:pt x="218122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6305550" y="5143500"/>
            <a:ext cx="1533525" cy="1504950"/>
          </a:xfrm>
          <a:custGeom>
            <a:avLst/>
            <a:gdLst/>
            <a:ahLst/>
            <a:cxnLst/>
            <a:rect l="l" t="t" r="r" b="b"/>
            <a:pathLst>
              <a:path w="1533525" h="1504950">
                <a:moveTo>
                  <a:pt x="0" y="0"/>
                </a:moveTo>
                <a:lnTo>
                  <a:pt x="1533525" y="0"/>
                </a:lnTo>
                <a:lnTo>
                  <a:pt x="153352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6305550" y="7067550"/>
            <a:ext cx="1314450" cy="219075"/>
          </a:xfrm>
          <a:custGeom>
            <a:avLst/>
            <a:gdLst/>
            <a:ahLst/>
            <a:cxnLst/>
            <a:rect l="l" t="t" r="r" b="b"/>
            <a:pathLst>
              <a:path w="1314450" h="219075">
                <a:moveTo>
                  <a:pt x="0" y="0"/>
                </a:moveTo>
                <a:lnTo>
                  <a:pt x="1314450" y="0"/>
                </a:lnTo>
                <a:lnTo>
                  <a:pt x="13144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5705856" y="7401607"/>
            <a:ext cx="2596896" cy="1002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4"/>
              </a:lnSpc>
            </a:pPr>
            <a:r>
              <a:rPr lang="en-US" sz="2888">
                <a:solidFill>
                  <a:srgbClr val="2E3839"/>
                </a:solidFill>
                <a:latin typeface="Roboto"/>
                <a:ea typeface="Roboto"/>
                <a:cs typeface="Roboto"/>
                <a:sym typeface="Roboto"/>
              </a:rPr>
              <a:t>Interest without commitment</a:t>
            </a:r>
          </a:p>
        </p:txBody>
      </p:sp>
      <p:sp>
        <p:nvSpPr>
          <p:cNvPr id="16" name="Freeform 16"/>
          <p:cNvSpPr/>
          <p:nvPr/>
        </p:nvSpPr>
        <p:spPr>
          <a:xfrm>
            <a:off x="8267700" y="5781675"/>
            <a:ext cx="1533525" cy="219075"/>
          </a:xfrm>
          <a:custGeom>
            <a:avLst/>
            <a:gdLst/>
            <a:ahLst/>
            <a:cxnLst/>
            <a:rect l="l" t="t" r="r" b="b"/>
            <a:pathLst>
              <a:path w="1533525" h="219075">
                <a:moveTo>
                  <a:pt x="0" y="0"/>
                </a:moveTo>
                <a:lnTo>
                  <a:pt x="1533525" y="0"/>
                </a:lnTo>
                <a:lnTo>
                  <a:pt x="1533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8705850" y="5572125"/>
            <a:ext cx="438150" cy="428625"/>
          </a:xfrm>
          <a:custGeom>
            <a:avLst/>
            <a:gdLst/>
            <a:ahLst/>
            <a:cxnLst/>
            <a:rect l="l" t="t" r="r" b="b"/>
            <a:pathLst>
              <a:path w="438150" h="428625">
                <a:moveTo>
                  <a:pt x="0" y="0"/>
                </a:moveTo>
                <a:lnTo>
                  <a:pt x="438150" y="0"/>
                </a:lnTo>
                <a:lnTo>
                  <a:pt x="43815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9791700" y="4714875"/>
            <a:ext cx="2400300" cy="2362200"/>
          </a:xfrm>
          <a:custGeom>
            <a:avLst/>
            <a:gdLst/>
            <a:ahLst/>
            <a:cxnLst/>
            <a:rect l="l" t="t" r="r" b="b"/>
            <a:pathLst>
              <a:path w="2400300" h="2362200">
                <a:moveTo>
                  <a:pt x="0" y="0"/>
                </a:moveTo>
                <a:lnTo>
                  <a:pt x="2400300" y="0"/>
                </a:lnTo>
                <a:lnTo>
                  <a:pt x="24003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0229850" y="5143500"/>
            <a:ext cx="1533525" cy="1504950"/>
          </a:xfrm>
          <a:custGeom>
            <a:avLst/>
            <a:gdLst/>
            <a:ahLst/>
            <a:cxnLst/>
            <a:rect l="l" t="t" r="r" b="b"/>
            <a:pathLst>
              <a:path w="1533525" h="1504950">
                <a:moveTo>
                  <a:pt x="0" y="0"/>
                </a:moveTo>
                <a:lnTo>
                  <a:pt x="1533525" y="0"/>
                </a:lnTo>
                <a:lnTo>
                  <a:pt x="153352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0448925" y="7067550"/>
            <a:ext cx="1095375" cy="219075"/>
          </a:xfrm>
          <a:custGeom>
            <a:avLst/>
            <a:gdLst/>
            <a:ahLst/>
            <a:cxnLst/>
            <a:rect l="l" t="t" r="r" b="b"/>
            <a:pathLst>
              <a:path w="1095375" h="219075">
                <a:moveTo>
                  <a:pt x="0" y="0"/>
                </a:moveTo>
                <a:lnTo>
                  <a:pt x="1095375" y="0"/>
                </a:lnTo>
                <a:lnTo>
                  <a:pt x="1095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9317736" y="7493158"/>
            <a:ext cx="3364992" cy="1507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5"/>
              </a:lnSpc>
            </a:pPr>
            <a:r>
              <a:rPr lang="en-US" sz="2889">
                <a:solidFill>
                  <a:srgbClr val="2E3839"/>
                </a:solidFill>
                <a:latin typeface="Roboto"/>
                <a:ea typeface="Roboto"/>
                <a:cs typeface="Roboto"/>
                <a:sym typeface="Roboto"/>
              </a:rPr>
              <a:t>Commitment without follow-through</a:t>
            </a:r>
          </a:p>
        </p:txBody>
      </p:sp>
      <p:sp>
        <p:nvSpPr>
          <p:cNvPr id="22" name="Freeform 22"/>
          <p:cNvSpPr/>
          <p:nvPr/>
        </p:nvSpPr>
        <p:spPr>
          <a:xfrm>
            <a:off x="12192000" y="5781675"/>
            <a:ext cx="1743075" cy="219075"/>
          </a:xfrm>
          <a:custGeom>
            <a:avLst/>
            <a:gdLst/>
            <a:ahLst/>
            <a:cxnLst/>
            <a:rect l="l" t="t" r="r" b="b"/>
            <a:pathLst>
              <a:path w="1743075" h="219075">
                <a:moveTo>
                  <a:pt x="0" y="0"/>
                </a:moveTo>
                <a:lnTo>
                  <a:pt x="1743075" y="0"/>
                </a:lnTo>
                <a:lnTo>
                  <a:pt x="17430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12839700" y="5572125"/>
            <a:ext cx="447675" cy="428625"/>
          </a:xfrm>
          <a:custGeom>
            <a:avLst/>
            <a:gdLst/>
            <a:ahLst/>
            <a:cxnLst/>
            <a:rect l="l" t="t" r="r" b="b"/>
            <a:pathLst>
              <a:path w="447675" h="428625">
                <a:moveTo>
                  <a:pt x="0" y="0"/>
                </a:moveTo>
                <a:lnTo>
                  <a:pt x="447675" y="0"/>
                </a:lnTo>
                <a:lnTo>
                  <a:pt x="4476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13925550" y="4714875"/>
            <a:ext cx="2409825" cy="2362200"/>
          </a:xfrm>
          <a:custGeom>
            <a:avLst/>
            <a:gdLst/>
            <a:ahLst/>
            <a:cxnLst/>
            <a:rect l="l" t="t" r="r" b="b"/>
            <a:pathLst>
              <a:path w="2409825" h="2362200">
                <a:moveTo>
                  <a:pt x="0" y="0"/>
                </a:moveTo>
                <a:lnTo>
                  <a:pt x="2409825" y="0"/>
                </a:lnTo>
                <a:lnTo>
                  <a:pt x="240982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14363700" y="5353050"/>
            <a:ext cx="1533525" cy="1076325"/>
          </a:xfrm>
          <a:custGeom>
            <a:avLst/>
            <a:gdLst/>
            <a:ahLst/>
            <a:cxnLst/>
            <a:rect l="l" t="t" r="r" b="b"/>
            <a:pathLst>
              <a:path w="1533525" h="1076325">
                <a:moveTo>
                  <a:pt x="0" y="0"/>
                </a:moveTo>
                <a:lnTo>
                  <a:pt x="1533525" y="0"/>
                </a:lnTo>
                <a:lnTo>
                  <a:pt x="153352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4582775" y="7067550"/>
            <a:ext cx="1095375" cy="219075"/>
          </a:xfrm>
          <a:custGeom>
            <a:avLst/>
            <a:gdLst/>
            <a:ahLst/>
            <a:cxnLst/>
            <a:rect l="l" t="t" r="r" b="b"/>
            <a:pathLst>
              <a:path w="1095375" h="219075">
                <a:moveTo>
                  <a:pt x="0" y="0"/>
                </a:moveTo>
                <a:lnTo>
                  <a:pt x="1095375" y="0"/>
                </a:lnTo>
                <a:lnTo>
                  <a:pt x="1095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TextBox 27"/>
          <p:cNvSpPr txBox="1"/>
          <p:nvPr/>
        </p:nvSpPr>
        <p:spPr>
          <a:xfrm>
            <a:off x="13697712" y="7401145"/>
            <a:ext cx="2798064" cy="100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3"/>
              </a:lnSpc>
            </a:pPr>
            <a:r>
              <a:rPr lang="en-US" sz="2852">
                <a:solidFill>
                  <a:srgbClr val="2E3839"/>
                </a:solidFill>
                <a:latin typeface="Roboto"/>
                <a:ea typeface="Roboto"/>
                <a:cs typeface="Roboto"/>
                <a:sym typeface="Roboto"/>
              </a:rPr>
              <a:t>The same people participate</a:t>
            </a:r>
          </a:p>
        </p:txBody>
      </p:sp>
      <p:sp>
        <p:nvSpPr>
          <p:cNvPr id="28" name="Freeform 28"/>
          <p:cNvSpPr/>
          <p:nvPr/>
        </p:nvSpPr>
        <p:spPr>
          <a:xfrm>
            <a:off x="7829550" y="9001125"/>
            <a:ext cx="2628900" cy="219075"/>
          </a:xfrm>
          <a:custGeom>
            <a:avLst/>
            <a:gdLst/>
            <a:ahLst/>
            <a:cxnLst/>
            <a:rect l="l" t="t" r="r" b="b"/>
            <a:pathLst>
              <a:path w="2628900" h="219075">
                <a:moveTo>
                  <a:pt x="0" y="0"/>
                </a:moveTo>
                <a:lnTo>
                  <a:pt x="2628900" y="0"/>
                </a:lnTo>
                <a:lnTo>
                  <a:pt x="26289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TextBox 29"/>
          <p:cNvSpPr txBox="1"/>
          <p:nvPr/>
        </p:nvSpPr>
        <p:spPr>
          <a:xfrm>
            <a:off x="7973568" y="9274082"/>
            <a:ext cx="2340864" cy="373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41"/>
              </a:lnSpc>
            </a:pPr>
            <a:r>
              <a:rPr lang="en-US" sz="2172">
                <a:solidFill>
                  <a:srgbClr val="2E3839"/>
                </a:solidFill>
                <a:latin typeface="Roboto"/>
                <a:ea typeface="Roboto"/>
                <a:cs typeface="Roboto"/>
                <a:sym typeface="Roboto"/>
              </a:rPr>
              <a:t>Tell us in the chat.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14400" y="518827"/>
            <a:ext cx="5601355" cy="240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2"/>
              </a:lnSpc>
            </a:pPr>
            <a:r>
              <a:rPr lang="en-US" sz="1387" spc="363">
                <a:solidFill>
                  <a:srgbClr val="11473F"/>
                </a:solidFill>
                <a:latin typeface="Roboto"/>
                <a:ea typeface="Roboto"/>
                <a:cs typeface="Roboto"/>
                <a:sym typeface="Roboto"/>
              </a:rPr>
              <a:t>FROM AWARENESS TO ACTION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3898880" y="503218"/>
            <a:ext cx="3547872" cy="241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22"/>
              </a:lnSpc>
            </a:pPr>
            <a:r>
              <a:rPr lang="en-US" sz="1373" spc="274">
                <a:solidFill>
                  <a:srgbClr val="C65D4A"/>
                </a:solidFill>
                <a:latin typeface="Roboto"/>
                <a:ea typeface="Roboto"/>
                <a:cs typeface="Roboto"/>
                <a:sym typeface="Roboto"/>
              </a:rPr>
              <a:t>04  /  START WITH THE PERSON</a:t>
            </a:r>
          </a:p>
        </p:txBody>
      </p:sp>
      <p:sp>
        <p:nvSpPr>
          <p:cNvPr id="4" name="Freeform 4"/>
          <p:cNvSpPr/>
          <p:nvPr/>
        </p:nvSpPr>
        <p:spPr>
          <a:xfrm>
            <a:off x="866775" y="857250"/>
            <a:ext cx="16773525" cy="219075"/>
          </a:xfrm>
          <a:custGeom>
            <a:avLst/>
            <a:gdLst/>
            <a:ahLst/>
            <a:cxnLst/>
            <a:rect l="l" t="t" r="r" b="b"/>
            <a:pathLst>
              <a:path w="16773525" h="219075">
                <a:moveTo>
                  <a:pt x="0" y="0"/>
                </a:moveTo>
                <a:lnTo>
                  <a:pt x="16773525" y="0"/>
                </a:lnTo>
                <a:lnTo>
                  <a:pt x="16773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950976" y="1709011"/>
            <a:ext cx="16346424" cy="1056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842"/>
              </a:lnSpc>
            </a:pPr>
            <a:r>
              <a:rPr lang="en-US" sz="7842" dirty="0">
                <a:solidFill>
                  <a:srgbClr val="17262D"/>
                </a:solidFill>
                <a:latin typeface="Bebas Neue"/>
                <a:ea typeface="Bebas Neue"/>
                <a:cs typeface="Bebas Neue"/>
                <a:sym typeface="Bebas Neue"/>
              </a:rPr>
              <a:t>Start with the person taking the next step.</a:t>
            </a:r>
          </a:p>
        </p:txBody>
      </p:sp>
      <p:sp>
        <p:nvSpPr>
          <p:cNvPr id="6" name="Freeform 6"/>
          <p:cNvSpPr/>
          <p:nvPr/>
        </p:nvSpPr>
        <p:spPr>
          <a:xfrm>
            <a:off x="1333500" y="3048000"/>
            <a:ext cx="2571750" cy="2714625"/>
          </a:xfrm>
          <a:custGeom>
            <a:avLst/>
            <a:gdLst/>
            <a:ahLst/>
            <a:cxnLst/>
            <a:rect l="l" t="t" r="r" b="b"/>
            <a:pathLst>
              <a:path w="2571750" h="2714625">
                <a:moveTo>
                  <a:pt x="0" y="0"/>
                </a:moveTo>
                <a:lnTo>
                  <a:pt x="2571750" y="0"/>
                </a:lnTo>
                <a:lnTo>
                  <a:pt x="2571750" y="2714625"/>
                </a:lnTo>
                <a:lnTo>
                  <a:pt x="0" y="27146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2" b="-3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876425" y="3762375"/>
            <a:ext cx="1666875" cy="1447800"/>
          </a:xfrm>
          <a:custGeom>
            <a:avLst/>
            <a:gdLst/>
            <a:ahLst/>
            <a:cxnLst/>
            <a:rect l="l" t="t" r="r" b="b"/>
            <a:pathLst>
              <a:path w="1666875" h="1447800">
                <a:moveTo>
                  <a:pt x="0" y="0"/>
                </a:moveTo>
                <a:lnTo>
                  <a:pt x="1666875" y="0"/>
                </a:lnTo>
                <a:lnTo>
                  <a:pt x="1666875" y="1447800"/>
                </a:lnTo>
                <a:lnTo>
                  <a:pt x="0" y="14478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7" b="-5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2370821" y="5810250"/>
            <a:ext cx="438150" cy="857250"/>
          </a:xfrm>
          <a:custGeom>
            <a:avLst/>
            <a:gdLst/>
            <a:ahLst/>
            <a:cxnLst/>
            <a:rect l="l" t="t" r="r" b="b"/>
            <a:pathLst>
              <a:path w="438150" h="857250">
                <a:moveTo>
                  <a:pt x="0" y="0"/>
                </a:moveTo>
                <a:lnTo>
                  <a:pt x="438150" y="0"/>
                </a:lnTo>
                <a:lnTo>
                  <a:pt x="4381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952500" y="7019925"/>
            <a:ext cx="3333750" cy="493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5"/>
              </a:lnSpc>
            </a:pPr>
            <a:r>
              <a:rPr lang="en-US" sz="3675">
                <a:solidFill>
                  <a:srgbClr val="0F3B3B"/>
                </a:solidFill>
                <a:latin typeface="Roboto"/>
                <a:ea typeface="Roboto"/>
                <a:cs typeface="Roboto"/>
                <a:sym typeface="Roboto"/>
              </a:rPr>
              <a:t>Learner</a:t>
            </a:r>
          </a:p>
        </p:txBody>
      </p:sp>
      <p:sp>
        <p:nvSpPr>
          <p:cNvPr id="10" name="Freeform 10"/>
          <p:cNvSpPr/>
          <p:nvPr/>
        </p:nvSpPr>
        <p:spPr>
          <a:xfrm>
            <a:off x="1604059" y="6543675"/>
            <a:ext cx="1971675" cy="219075"/>
          </a:xfrm>
          <a:custGeom>
            <a:avLst/>
            <a:gdLst/>
            <a:ahLst/>
            <a:cxnLst/>
            <a:rect l="l" t="t" r="r" b="b"/>
            <a:pathLst>
              <a:path w="1971675" h="219075">
                <a:moveTo>
                  <a:pt x="0" y="0"/>
                </a:moveTo>
                <a:lnTo>
                  <a:pt x="1971675" y="0"/>
                </a:lnTo>
                <a:lnTo>
                  <a:pt x="19716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238250" y="8075271"/>
            <a:ext cx="2762250" cy="887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6"/>
              </a:lnSpc>
            </a:pPr>
            <a:r>
              <a:rPr lang="en-US" sz="2561">
                <a:solidFill>
                  <a:srgbClr val="442727"/>
                </a:solidFill>
                <a:latin typeface="Roboto"/>
                <a:ea typeface="Roboto"/>
                <a:cs typeface="Roboto"/>
                <a:sym typeface="Roboto"/>
              </a:rPr>
              <a:t>Can I see an opportunity?</a:t>
            </a:r>
          </a:p>
        </p:txBody>
      </p:sp>
      <p:sp>
        <p:nvSpPr>
          <p:cNvPr id="12" name="Freeform 12"/>
          <p:cNvSpPr/>
          <p:nvPr/>
        </p:nvSpPr>
        <p:spPr>
          <a:xfrm>
            <a:off x="5619750" y="3048000"/>
            <a:ext cx="2571750" cy="2714625"/>
          </a:xfrm>
          <a:custGeom>
            <a:avLst/>
            <a:gdLst/>
            <a:ahLst/>
            <a:cxnLst/>
            <a:rect l="l" t="t" r="r" b="b"/>
            <a:pathLst>
              <a:path w="2571750" h="2714625">
                <a:moveTo>
                  <a:pt x="0" y="0"/>
                </a:moveTo>
                <a:lnTo>
                  <a:pt x="2571750" y="0"/>
                </a:lnTo>
                <a:lnTo>
                  <a:pt x="2571750" y="2714625"/>
                </a:lnTo>
                <a:lnTo>
                  <a:pt x="0" y="27146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32" b="-3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5981700" y="3762375"/>
            <a:ext cx="1666875" cy="1447800"/>
          </a:xfrm>
          <a:custGeom>
            <a:avLst/>
            <a:gdLst/>
            <a:ahLst/>
            <a:cxnLst/>
            <a:rect l="l" t="t" r="r" b="b"/>
            <a:pathLst>
              <a:path w="1666875" h="1447800">
                <a:moveTo>
                  <a:pt x="0" y="0"/>
                </a:moveTo>
                <a:lnTo>
                  <a:pt x="1666875" y="0"/>
                </a:lnTo>
                <a:lnTo>
                  <a:pt x="1666875" y="1447800"/>
                </a:lnTo>
                <a:lnTo>
                  <a:pt x="0" y="14478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7" b="-5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6641330" y="5802379"/>
            <a:ext cx="438150" cy="857250"/>
          </a:xfrm>
          <a:custGeom>
            <a:avLst/>
            <a:gdLst/>
            <a:ahLst/>
            <a:cxnLst/>
            <a:rect l="l" t="t" r="r" b="b"/>
            <a:pathLst>
              <a:path w="438150" h="857250">
                <a:moveTo>
                  <a:pt x="0" y="0"/>
                </a:moveTo>
                <a:lnTo>
                  <a:pt x="438150" y="0"/>
                </a:lnTo>
                <a:lnTo>
                  <a:pt x="4381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5238750" y="7067550"/>
            <a:ext cx="3333750" cy="493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5"/>
              </a:lnSpc>
            </a:pPr>
            <a:r>
              <a:rPr lang="en-US" sz="3675">
                <a:solidFill>
                  <a:srgbClr val="0F3B3B"/>
                </a:solidFill>
                <a:latin typeface="Roboto"/>
                <a:ea typeface="Roboto"/>
                <a:cs typeface="Roboto"/>
                <a:sym typeface="Roboto"/>
              </a:rPr>
              <a:t>Educator</a:t>
            </a:r>
          </a:p>
        </p:txBody>
      </p:sp>
      <p:sp>
        <p:nvSpPr>
          <p:cNvPr id="16" name="Freeform 16"/>
          <p:cNvSpPr/>
          <p:nvPr/>
        </p:nvSpPr>
        <p:spPr>
          <a:xfrm>
            <a:off x="5879330" y="6516754"/>
            <a:ext cx="1971675" cy="219075"/>
          </a:xfrm>
          <a:custGeom>
            <a:avLst/>
            <a:gdLst/>
            <a:ahLst/>
            <a:cxnLst/>
            <a:rect l="l" t="t" r="r" b="b"/>
            <a:pathLst>
              <a:path w="1971675" h="219075">
                <a:moveTo>
                  <a:pt x="0" y="0"/>
                </a:moveTo>
                <a:lnTo>
                  <a:pt x="1971675" y="0"/>
                </a:lnTo>
                <a:lnTo>
                  <a:pt x="19716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5524500" y="8039100"/>
            <a:ext cx="2762250" cy="905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0"/>
              </a:lnSpc>
            </a:pPr>
            <a:r>
              <a:rPr lang="en-US" sz="2593">
                <a:solidFill>
                  <a:srgbClr val="442727"/>
                </a:solidFill>
                <a:latin typeface="Roboto"/>
                <a:ea typeface="Roboto"/>
                <a:cs typeface="Roboto"/>
                <a:sym typeface="Roboto"/>
              </a:rPr>
              <a:t>Can this work for</a:t>
            </a:r>
          </a:p>
          <a:p>
            <a:pPr algn="ctr">
              <a:lnSpc>
                <a:spcPts val="3630"/>
              </a:lnSpc>
            </a:pPr>
            <a:r>
              <a:rPr lang="en-US" sz="2593">
                <a:solidFill>
                  <a:srgbClr val="442727"/>
                </a:solidFill>
                <a:latin typeface="Roboto"/>
                <a:ea typeface="Roboto"/>
                <a:cs typeface="Roboto"/>
                <a:sym typeface="Roboto"/>
              </a:rPr>
              <a:t>my students?</a:t>
            </a:r>
          </a:p>
        </p:txBody>
      </p:sp>
      <p:sp>
        <p:nvSpPr>
          <p:cNvPr id="18" name="Freeform 18"/>
          <p:cNvSpPr/>
          <p:nvPr/>
        </p:nvSpPr>
        <p:spPr>
          <a:xfrm>
            <a:off x="9906000" y="3048000"/>
            <a:ext cx="2571750" cy="2714625"/>
          </a:xfrm>
          <a:custGeom>
            <a:avLst/>
            <a:gdLst/>
            <a:ahLst/>
            <a:cxnLst/>
            <a:rect l="l" t="t" r="r" b="b"/>
            <a:pathLst>
              <a:path w="2571750" h="2714625">
                <a:moveTo>
                  <a:pt x="0" y="0"/>
                </a:moveTo>
                <a:lnTo>
                  <a:pt x="2571750" y="0"/>
                </a:lnTo>
                <a:lnTo>
                  <a:pt x="2571750" y="2714625"/>
                </a:lnTo>
                <a:lnTo>
                  <a:pt x="0" y="2714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23" r="-12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0391775" y="3762375"/>
            <a:ext cx="1476375" cy="1447800"/>
          </a:xfrm>
          <a:custGeom>
            <a:avLst/>
            <a:gdLst/>
            <a:ahLst/>
            <a:cxnLst/>
            <a:rect l="l" t="t" r="r" b="b"/>
            <a:pathLst>
              <a:path w="1476375" h="1447800">
                <a:moveTo>
                  <a:pt x="0" y="0"/>
                </a:moveTo>
                <a:lnTo>
                  <a:pt x="1476375" y="0"/>
                </a:lnTo>
                <a:lnTo>
                  <a:pt x="1476375" y="1447800"/>
                </a:lnTo>
                <a:lnTo>
                  <a:pt x="0" y="1447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21"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0968038" y="5810250"/>
            <a:ext cx="447675" cy="857250"/>
          </a:xfrm>
          <a:custGeom>
            <a:avLst/>
            <a:gdLst/>
            <a:ahLst/>
            <a:cxnLst/>
            <a:rect l="l" t="t" r="r" b="b"/>
            <a:pathLst>
              <a:path w="447675" h="857250">
                <a:moveTo>
                  <a:pt x="0" y="0"/>
                </a:moveTo>
                <a:lnTo>
                  <a:pt x="447674" y="0"/>
                </a:lnTo>
                <a:lnTo>
                  <a:pt x="447674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9525000" y="7067550"/>
            <a:ext cx="3333750" cy="493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5"/>
              </a:lnSpc>
            </a:pPr>
            <a:r>
              <a:rPr lang="en-US" sz="3675">
                <a:solidFill>
                  <a:srgbClr val="0F3B3B"/>
                </a:solidFill>
                <a:latin typeface="Roboto"/>
                <a:ea typeface="Roboto"/>
                <a:cs typeface="Roboto"/>
                <a:sym typeface="Roboto"/>
              </a:rPr>
              <a:t>Employer</a:t>
            </a:r>
          </a:p>
        </p:txBody>
      </p:sp>
      <p:sp>
        <p:nvSpPr>
          <p:cNvPr id="22" name="Freeform 22"/>
          <p:cNvSpPr/>
          <p:nvPr/>
        </p:nvSpPr>
        <p:spPr>
          <a:xfrm>
            <a:off x="10210800" y="6524625"/>
            <a:ext cx="1971675" cy="219075"/>
          </a:xfrm>
          <a:custGeom>
            <a:avLst/>
            <a:gdLst/>
            <a:ahLst/>
            <a:cxnLst/>
            <a:rect l="l" t="t" r="r" b="b"/>
            <a:pathLst>
              <a:path w="1971675" h="219075">
                <a:moveTo>
                  <a:pt x="0" y="0"/>
                </a:moveTo>
                <a:lnTo>
                  <a:pt x="1971675" y="0"/>
                </a:lnTo>
                <a:lnTo>
                  <a:pt x="19716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9810750" y="8039100"/>
            <a:ext cx="2762250" cy="1362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0"/>
              </a:lnSpc>
            </a:pPr>
            <a:r>
              <a:rPr lang="en-US" sz="2593">
                <a:solidFill>
                  <a:srgbClr val="442727"/>
                </a:solidFill>
                <a:latin typeface="Roboto"/>
                <a:ea typeface="Roboto"/>
                <a:cs typeface="Roboto"/>
                <a:sym typeface="Roboto"/>
              </a:rPr>
              <a:t>What will</a:t>
            </a:r>
          </a:p>
          <a:p>
            <a:pPr algn="ctr">
              <a:lnSpc>
                <a:spcPts val="3630"/>
              </a:lnSpc>
            </a:pPr>
            <a:r>
              <a:rPr lang="en-US" sz="2593">
                <a:solidFill>
                  <a:srgbClr val="442727"/>
                </a:solidFill>
                <a:latin typeface="Roboto"/>
                <a:ea typeface="Roboto"/>
                <a:cs typeface="Roboto"/>
                <a:sym typeface="Roboto"/>
              </a:rPr>
              <a:t>participation require?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14400" y="518827"/>
            <a:ext cx="5601355" cy="240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2"/>
              </a:lnSpc>
            </a:pPr>
            <a:r>
              <a:rPr lang="en-US" sz="1387" spc="363">
                <a:solidFill>
                  <a:srgbClr val="11473F"/>
                </a:solidFill>
                <a:latin typeface="Roboto"/>
                <a:ea typeface="Roboto"/>
                <a:cs typeface="Roboto"/>
                <a:sym typeface="Roboto"/>
              </a:rPr>
              <a:t>FROM AWARENESS TO ACTION</a:t>
            </a:r>
          </a:p>
        </p:txBody>
      </p:sp>
      <p:sp>
        <p:nvSpPr>
          <p:cNvPr id="25" name="Freeform 25"/>
          <p:cNvSpPr/>
          <p:nvPr/>
        </p:nvSpPr>
        <p:spPr>
          <a:xfrm>
            <a:off x="14192250" y="3048000"/>
            <a:ext cx="2571750" cy="2714625"/>
          </a:xfrm>
          <a:custGeom>
            <a:avLst/>
            <a:gdLst/>
            <a:ahLst/>
            <a:cxnLst/>
            <a:rect l="l" t="t" r="r" b="b"/>
            <a:pathLst>
              <a:path w="2571750" h="2714625">
                <a:moveTo>
                  <a:pt x="0" y="0"/>
                </a:moveTo>
                <a:lnTo>
                  <a:pt x="2571750" y="0"/>
                </a:lnTo>
                <a:lnTo>
                  <a:pt x="2571750" y="2714625"/>
                </a:lnTo>
                <a:lnTo>
                  <a:pt x="0" y="27146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2" b="-3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4649450" y="3762375"/>
            <a:ext cx="1666875" cy="1447800"/>
          </a:xfrm>
          <a:custGeom>
            <a:avLst/>
            <a:gdLst/>
            <a:ahLst/>
            <a:cxnLst/>
            <a:rect l="l" t="t" r="r" b="b"/>
            <a:pathLst>
              <a:path w="1666875" h="1447800">
                <a:moveTo>
                  <a:pt x="0" y="0"/>
                </a:moveTo>
                <a:lnTo>
                  <a:pt x="1666875" y="0"/>
                </a:lnTo>
                <a:lnTo>
                  <a:pt x="1666875" y="1447800"/>
                </a:lnTo>
                <a:lnTo>
                  <a:pt x="0" y="14478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3067" r="-306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15316200" y="5810250"/>
            <a:ext cx="438150" cy="857250"/>
          </a:xfrm>
          <a:custGeom>
            <a:avLst/>
            <a:gdLst/>
            <a:ahLst/>
            <a:cxnLst/>
            <a:rect l="l" t="t" r="r" b="b"/>
            <a:pathLst>
              <a:path w="438150" h="857250">
                <a:moveTo>
                  <a:pt x="0" y="0"/>
                </a:moveTo>
                <a:lnTo>
                  <a:pt x="438150" y="0"/>
                </a:lnTo>
                <a:lnTo>
                  <a:pt x="4381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14497050" y="6516754"/>
            <a:ext cx="1971675" cy="219075"/>
          </a:xfrm>
          <a:custGeom>
            <a:avLst/>
            <a:gdLst/>
            <a:ahLst/>
            <a:cxnLst/>
            <a:rect l="l" t="t" r="r" b="b"/>
            <a:pathLst>
              <a:path w="1971675" h="219075">
                <a:moveTo>
                  <a:pt x="0" y="0"/>
                </a:moveTo>
                <a:lnTo>
                  <a:pt x="1971675" y="0"/>
                </a:lnTo>
                <a:lnTo>
                  <a:pt x="19716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TextBox 29"/>
          <p:cNvSpPr txBox="1"/>
          <p:nvPr/>
        </p:nvSpPr>
        <p:spPr>
          <a:xfrm>
            <a:off x="13811250" y="6924675"/>
            <a:ext cx="3333750" cy="630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5"/>
              </a:lnSpc>
            </a:pPr>
            <a:r>
              <a:rPr lang="en-US" sz="3675">
                <a:solidFill>
                  <a:srgbClr val="0F3B3B"/>
                </a:solidFill>
                <a:latin typeface="Roboto"/>
                <a:ea typeface="Roboto"/>
                <a:cs typeface="Roboto"/>
                <a:sym typeface="Roboto"/>
              </a:rPr>
              <a:t>Intermediary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4097000" y="8039100"/>
            <a:ext cx="2762250" cy="923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2"/>
              </a:lnSpc>
            </a:pPr>
            <a:r>
              <a:rPr lang="en-US" sz="2637">
                <a:solidFill>
                  <a:srgbClr val="442727"/>
                </a:solidFill>
                <a:latin typeface="Roboto"/>
                <a:ea typeface="Roboto"/>
                <a:cs typeface="Roboto"/>
                <a:sym typeface="Roboto"/>
              </a:rPr>
              <a:t>How can I remove obstacles?</a:t>
            </a:r>
          </a:p>
        </p:txBody>
      </p:sp>
      <p:sp>
        <p:nvSpPr>
          <p:cNvPr id="31" name="AutoShape 31"/>
          <p:cNvSpPr/>
          <p:nvPr/>
        </p:nvSpPr>
        <p:spPr>
          <a:xfrm>
            <a:off x="3905250" y="4400550"/>
            <a:ext cx="1714500" cy="0"/>
          </a:xfrm>
          <a:prstGeom prst="line">
            <a:avLst/>
          </a:prstGeom>
          <a:ln w="38100" cap="flat">
            <a:solidFill>
              <a:srgbClr val="0F3B3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2" name="AutoShape 32"/>
          <p:cNvSpPr/>
          <p:nvPr/>
        </p:nvSpPr>
        <p:spPr>
          <a:xfrm>
            <a:off x="8191500" y="4400550"/>
            <a:ext cx="1714500" cy="0"/>
          </a:xfrm>
          <a:prstGeom prst="line">
            <a:avLst/>
          </a:prstGeom>
          <a:ln w="38100" cap="flat">
            <a:solidFill>
              <a:srgbClr val="0F3B3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3" name="AutoShape 33"/>
          <p:cNvSpPr/>
          <p:nvPr/>
        </p:nvSpPr>
        <p:spPr>
          <a:xfrm>
            <a:off x="12477750" y="4400550"/>
            <a:ext cx="1714500" cy="0"/>
          </a:xfrm>
          <a:prstGeom prst="line">
            <a:avLst/>
          </a:prstGeom>
          <a:ln w="38100" cap="flat">
            <a:solidFill>
              <a:srgbClr val="0F3B3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85850" y="857250"/>
            <a:ext cx="16116300" cy="219075"/>
          </a:xfrm>
          <a:custGeom>
            <a:avLst/>
            <a:gdLst/>
            <a:ahLst/>
            <a:cxnLst/>
            <a:rect l="l" t="t" r="r" b="b"/>
            <a:pathLst>
              <a:path w="16116300" h="219075">
                <a:moveTo>
                  <a:pt x="0" y="0"/>
                </a:moveTo>
                <a:lnTo>
                  <a:pt x="16116300" y="0"/>
                </a:lnTo>
                <a:lnTo>
                  <a:pt x="161163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24000" y="3857625"/>
            <a:ext cx="3267075" cy="3429000"/>
          </a:xfrm>
          <a:custGeom>
            <a:avLst/>
            <a:gdLst/>
            <a:ahLst/>
            <a:cxnLst/>
            <a:rect l="l" t="t" r="r" b="b"/>
            <a:pathLst>
              <a:path w="3267075" h="3429000">
                <a:moveTo>
                  <a:pt x="0" y="0"/>
                </a:moveTo>
                <a:lnTo>
                  <a:pt x="3267075" y="0"/>
                </a:lnTo>
                <a:lnTo>
                  <a:pt x="3267075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2171700" y="4714875"/>
            <a:ext cx="1971675" cy="1933575"/>
          </a:xfrm>
          <a:custGeom>
            <a:avLst/>
            <a:gdLst/>
            <a:ahLst/>
            <a:cxnLst/>
            <a:rect l="l" t="t" r="r" b="b"/>
            <a:pathLst>
              <a:path w="1971675" h="1933575">
                <a:moveTo>
                  <a:pt x="0" y="0"/>
                </a:moveTo>
                <a:lnTo>
                  <a:pt x="1971675" y="0"/>
                </a:lnTo>
                <a:lnTo>
                  <a:pt x="197167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4781550" y="5353050"/>
            <a:ext cx="2628900" cy="647700"/>
          </a:xfrm>
          <a:custGeom>
            <a:avLst/>
            <a:gdLst/>
            <a:ahLst/>
            <a:cxnLst/>
            <a:rect l="l" t="t" r="r" b="b"/>
            <a:pathLst>
              <a:path w="2628900" h="647700">
                <a:moveTo>
                  <a:pt x="0" y="0"/>
                </a:moveTo>
                <a:lnTo>
                  <a:pt x="2628900" y="0"/>
                </a:lnTo>
                <a:lnTo>
                  <a:pt x="26289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7400925" y="3857625"/>
            <a:ext cx="3486150" cy="3429000"/>
          </a:xfrm>
          <a:custGeom>
            <a:avLst/>
            <a:gdLst/>
            <a:ahLst/>
            <a:cxnLst/>
            <a:rect l="l" t="t" r="r" b="b"/>
            <a:pathLst>
              <a:path w="3486150" h="3429000">
                <a:moveTo>
                  <a:pt x="0" y="0"/>
                </a:moveTo>
                <a:lnTo>
                  <a:pt x="3486150" y="0"/>
                </a:lnTo>
                <a:lnTo>
                  <a:pt x="3486150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8048625" y="4924425"/>
            <a:ext cx="1971675" cy="1504950"/>
          </a:xfrm>
          <a:custGeom>
            <a:avLst/>
            <a:gdLst/>
            <a:ahLst/>
            <a:cxnLst/>
            <a:rect l="l" t="t" r="r" b="b"/>
            <a:pathLst>
              <a:path w="1971675" h="1504950">
                <a:moveTo>
                  <a:pt x="0" y="0"/>
                </a:moveTo>
                <a:lnTo>
                  <a:pt x="1971675" y="0"/>
                </a:lnTo>
                <a:lnTo>
                  <a:pt x="197167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0668000" y="5353050"/>
            <a:ext cx="2619375" cy="647700"/>
          </a:xfrm>
          <a:custGeom>
            <a:avLst/>
            <a:gdLst/>
            <a:ahLst/>
            <a:cxnLst/>
            <a:rect l="l" t="t" r="r" b="b"/>
            <a:pathLst>
              <a:path w="2619375" h="647700">
                <a:moveTo>
                  <a:pt x="0" y="0"/>
                </a:moveTo>
                <a:lnTo>
                  <a:pt x="2619375" y="0"/>
                </a:lnTo>
                <a:lnTo>
                  <a:pt x="26193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3277850" y="3857625"/>
            <a:ext cx="3486150" cy="3429000"/>
          </a:xfrm>
          <a:custGeom>
            <a:avLst/>
            <a:gdLst/>
            <a:ahLst/>
            <a:cxnLst/>
            <a:rect l="l" t="t" r="r" b="b"/>
            <a:pathLst>
              <a:path w="3486150" h="3429000">
                <a:moveTo>
                  <a:pt x="0" y="0"/>
                </a:moveTo>
                <a:lnTo>
                  <a:pt x="3486150" y="0"/>
                </a:lnTo>
                <a:lnTo>
                  <a:pt x="3486150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014370" y="4381414"/>
            <a:ext cx="2128172" cy="2391204"/>
          </a:xfrm>
          <a:custGeom>
            <a:avLst/>
            <a:gdLst/>
            <a:ahLst/>
            <a:cxnLst/>
            <a:rect l="l" t="t" r="r" b="b"/>
            <a:pathLst>
              <a:path w="2128172" h="2391204">
                <a:moveTo>
                  <a:pt x="0" y="0"/>
                </a:moveTo>
                <a:lnTo>
                  <a:pt x="2128172" y="0"/>
                </a:lnTo>
                <a:lnTo>
                  <a:pt x="2128172" y="2391204"/>
                </a:lnTo>
                <a:lnTo>
                  <a:pt x="0" y="23912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5252192" y="584454"/>
            <a:ext cx="1901952" cy="20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30"/>
              </a:lnSpc>
            </a:pPr>
            <a:r>
              <a:rPr lang="en-US" sz="1275" spc="254">
                <a:solidFill>
                  <a:srgbClr val="C65D4A"/>
                </a:solidFill>
                <a:latin typeface="Roboto"/>
                <a:ea typeface="Roboto"/>
                <a:cs typeface="Roboto"/>
                <a:sym typeface="Roboto"/>
              </a:rPr>
              <a:t>05  /  CASE STUDY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7280" y="1897811"/>
            <a:ext cx="15179040" cy="1608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66"/>
              </a:lnSpc>
            </a:pPr>
            <a:r>
              <a:rPr lang="en-US" sz="11966">
                <a:solidFill>
                  <a:srgbClr val="062424"/>
                </a:solidFill>
                <a:latin typeface="Bebas Neue"/>
                <a:ea typeface="Bebas Neue"/>
                <a:cs typeface="Bebas Neue"/>
                <a:sym typeface="Bebas Neue"/>
              </a:rPr>
              <a:t>Make the opportunity specific.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88336" y="7711839"/>
            <a:ext cx="1005840" cy="57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3"/>
              </a:lnSpc>
            </a:pPr>
            <a:r>
              <a:rPr lang="en-US" sz="4333">
                <a:solidFill>
                  <a:srgbClr val="062424"/>
                </a:solidFill>
                <a:latin typeface="Roboto"/>
                <a:ea typeface="Roboto"/>
                <a:cs typeface="Roboto"/>
                <a:sym typeface="Roboto"/>
              </a:rPr>
              <a:t>Skill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784848" y="7725315"/>
            <a:ext cx="4590288" cy="540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22"/>
              </a:lnSpc>
            </a:pPr>
            <a:r>
              <a:rPr lang="en-US" sz="4022">
                <a:solidFill>
                  <a:srgbClr val="062424"/>
                </a:solidFill>
                <a:latin typeface="Roboto"/>
                <a:ea typeface="Roboto"/>
                <a:cs typeface="Roboto"/>
                <a:sym typeface="Roboto"/>
              </a:rPr>
              <a:t>Learning experience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697712" y="7723559"/>
            <a:ext cx="2761488" cy="553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0"/>
              </a:lnSpc>
            </a:pPr>
            <a:r>
              <a:rPr lang="en-US" sz="4160">
                <a:solidFill>
                  <a:srgbClr val="062424"/>
                </a:solidFill>
                <a:latin typeface="Roboto"/>
                <a:ea typeface="Roboto"/>
                <a:cs typeface="Roboto"/>
                <a:sym typeface="Roboto"/>
              </a:rPr>
              <a:t>Opportunity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14400" y="518827"/>
            <a:ext cx="5601355" cy="240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2"/>
              </a:lnSpc>
            </a:pPr>
            <a:r>
              <a:rPr lang="en-US" sz="1387" spc="363">
                <a:solidFill>
                  <a:srgbClr val="11473F"/>
                </a:solidFill>
                <a:latin typeface="Roboto"/>
                <a:ea typeface="Roboto"/>
                <a:cs typeface="Roboto"/>
                <a:sym typeface="Roboto"/>
              </a:rPr>
              <a:t>FROM AWARENESS TO ACTION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85850" y="857250"/>
            <a:ext cx="16116300" cy="219075"/>
          </a:xfrm>
          <a:custGeom>
            <a:avLst/>
            <a:gdLst/>
            <a:ahLst/>
            <a:cxnLst/>
            <a:rect l="l" t="t" r="r" b="b"/>
            <a:pathLst>
              <a:path w="16116300" h="219075">
                <a:moveTo>
                  <a:pt x="0" y="0"/>
                </a:moveTo>
                <a:lnTo>
                  <a:pt x="16116300" y="0"/>
                </a:lnTo>
                <a:lnTo>
                  <a:pt x="161163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152144" y="1755600"/>
            <a:ext cx="15688056" cy="1187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868"/>
              </a:lnSpc>
            </a:pPr>
            <a:r>
              <a:rPr lang="en-US" sz="8868" dirty="0">
                <a:solidFill>
                  <a:srgbClr val="131E2D"/>
                </a:solidFill>
                <a:latin typeface="Bebas Neue"/>
                <a:ea typeface="Bebas Neue"/>
                <a:cs typeface="Bebas Neue"/>
                <a:sym typeface="Bebas Neue"/>
              </a:rPr>
              <a:t>What Can We Build Once, Together?</a:t>
            </a:r>
          </a:p>
        </p:txBody>
      </p:sp>
      <p:sp>
        <p:nvSpPr>
          <p:cNvPr id="5" name="Freeform 5"/>
          <p:cNvSpPr/>
          <p:nvPr/>
        </p:nvSpPr>
        <p:spPr>
          <a:xfrm>
            <a:off x="1085850" y="2781300"/>
            <a:ext cx="1962150" cy="219075"/>
          </a:xfrm>
          <a:custGeom>
            <a:avLst/>
            <a:gdLst/>
            <a:ahLst/>
            <a:cxnLst/>
            <a:rect l="l" t="t" r="r" b="b"/>
            <a:pathLst>
              <a:path w="1962150" h="219075">
                <a:moveTo>
                  <a:pt x="0" y="0"/>
                </a:moveTo>
                <a:lnTo>
                  <a:pt x="1962150" y="0"/>
                </a:lnTo>
                <a:lnTo>
                  <a:pt x="19621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152144" y="3334131"/>
            <a:ext cx="10241280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75"/>
              </a:lnSpc>
            </a:pPr>
            <a:r>
              <a:rPr lang="en-US" sz="3479">
                <a:solidFill>
                  <a:srgbClr val="131E2D"/>
                </a:solidFill>
                <a:latin typeface="Roboto"/>
                <a:ea typeface="Roboto"/>
                <a:cs typeface="Roboto"/>
                <a:sym typeface="Roboto"/>
              </a:rPr>
              <a:t>Shared tools. Clear guidance. A supported first step.</a:t>
            </a:r>
          </a:p>
        </p:txBody>
      </p:sp>
      <p:sp>
        <p:nvSpPr>
          <p:cNvPr id="7" name="Freeform 7"/>
          <p:cNvSpPr/>
          <p:nvPr/>
        </p:nvSpPr>
        <p:spPr>
          <a:xfrm>
            <a:off x="3695700" y="4286250"/>
            <a:ext cx="2619375" cy="2790825"/>
          </a:xfrm>
          <a:custGeom>
            <a:avLst/>
            <a:gdLst/>
            <a:ahLst/>
            <a:cxnLst/>
            <a:rect l="l" t="t" r="r" b="b"/>
            <a:pathLst>
              <a:path w="2619375" h="2790825">
                <a:moveTo>
                  <a:pt x="0" y="0"/>
                </a:moveTo>
                <a:lnTo>
                  <a:pt x="2619375" y="0"/>
                </a:lnTo>
                <a:lnTo>
                  <a:pt x="2619375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4133850" y="4924425"/>
            <a:ext cx="1752600" cy="1504950"/>
          </a:xfrm>
          <a:custGeom>
            <a:avLst/>
            <a:gdLst/>
            <a:ahLst/>
            <a:cxnLst/>
            <a:rect l="l" t="t" r="r" b="b"/>
            <a:pathLst>
              <a:path w="1752600" h="1504950">
                <a:moveTo>
                  <a:pt x="0" y="0"/>
                </a:moveTo>
                <a:lnTo>
                  <a:pt x="1752600" y="0"/>
                </a:lnTo>
                <a:lnTo>
                  <a:pt x="17526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3657600" y="7247763"/>
            <a:ext cx="2615184" cy="390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60"/>
              </a:lnSpc>
            </a:pPr>
            <a:r>
              <a:rPr lang="en-US" sz="2550" dirty="0">
                <a:solidFill>
                  <a:srgbClr val="0F3C34"/>
                </a:solidFill>
                <a:latin typeface="Roboto"/>
                <a:ea typeface="Roboto"/>
                <a:cs typeface="Roboto"/>
                <a:sym typeface="Roboto"/>
              </a:rPr>
              <a:t>ASSOCIATION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511296" y="7800811"/>
            <a:ext cx="3127248" cy="1086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1"/>
              </a:lnSpc>
            </a:pPr>
            <a:r>
              <a:rPr lang="en-US" sz="2224">
                <a:solidFill>
                  <a:srgbClr val="131E2D"/>
                </a:solidFill>
                <a:latin typeface="Roboto"/>
                <a:ea typeface="Roboto"/>
                <a:cs typeface="Roboto"/>
                <a:sym typeface="Roboto"/>
              </a:rPr>
              <a:t>Provides tools, guidance, connections, and a clear starting point.</a:t>
            </a:r>
          </a:p>
        </p:txBody>
      </p:sp>
      <p:sp>
        <p:nvSpPr>
          <p:cNvPr id="11" name="Freeform 11"/>
          <p:cNvSpPr/>
          <p:nvPr/>
        </p:nvSpPr>
        <p:spPr>
          <a:xfrm>
            <a:off x="6096000" y="4714875"/>
            <a:ext cx="5667375" cy="1285875"/>
          </a:xfrm>
          <a:custGeom>
            <a:avLst/>
            <a:gdLst/>
            <a:ahLst/>
            <a:cxnLst/>
            <a:rect l="l" t="t" r="r" b="b"/>
            <a:pathLst>
              <a:path w="5667375" h="1285875">
                <a:moveTo>
                  <a:pt x="0" y="0"/>
                </a:moveTo>
                <a:lnTo>
                  <a:pt x="5667375" y="0"/>
                </a:lnTo>
                <a:lnTo>
                  <a:pt x="566737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1534775" y="4286250"/>
            <a:ext cx="2619375" cy="2790825"/>
          </a:xfrm>
          <a:custGeom>
            <a:avLst/>
            <a:gdLst/>
            <a:ahLst/>
            <a:cxnLst/>
            <a:rect l="l" t="t" r="r" b="b"/>
            <a:pathLst>
              <a:path w="2619375" h="2790825">
                <a:moveTo>
                  <a:pt x="0" y="0"/>
                </a:moveTo>
                <a:lnTo>
                  <a:pt x="2619375" y="0"/>
                </a:lnTo>
                <a:lnTo>
                  <a:pt x="2619375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1753850" y="4924425"/>
            <a:ext cx="2181225" cy="1504950"/>
          </a:xfrm>
          <a:custGeom>
            <a:avLst/>
            <a:gdLst/>
            <a:ahLst/>
            <a:cxnLst/>
            <a:rect l="l" t="t" r="r" b="b"/>
            <a:pathLst>
              <a:path w="2181225" h="1504950">
                <a:moveTo>
                  <a:pt x="0" y="0"/>
                </a:moveTo>
                <a:lnTo>
                  <a:pt x="2181225" y="0"/>
                </a:lnTo>
                <a:lnTo>
                  <a:pt x="218122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0439400" y="7247763"/>
            <a:ext cx="5181600" cy="390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15"/>
              </a:lnSpc>
            </a:pPr>
            <a:r>
              <a:rPr lang="en-US" sz="2512" dirty="0">
                <a:solidFill>
                  <a:srgbClr val="0F3C34"/>
                </a:solidFill>
                <a:latin typeface="Roboto"/>
                <a:ea typeface="Roboto"/>
                <a:cs typeface="Roboto"/>
                <a:sym typeface="Roboto"/>
              </a:rPr>
              <a:t>PARTICIPATING MEMBERS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247120" y="7800811"/>
            <a:ext cx="3291840" cy="1086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1"/>
              </a:lnSpc>
            </a:pPr>
            <a:r>
              <a:rPr lang="en-US" sz="2224">
                <a:solidFill>
                  <a:srgbClr val="131E2D"/>
                </a:solidFill>
                <a:latin typeface="Roboto"/>
                <a:ea typeface="Roboto"/>
                <a:cs typeface="Roboto"/>
                <a:sym typeface="Roboto"/>
              </a:rPr>
              <a:t>Take the first step with the support and clarity they need to participate.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191488" y="568261"/>
            <a:ext cx="3072384" cy="180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95"/>
              </a:lnSpc>
            </a:pPr>
            <a:r>
              <a:rPr lang="en-US" sz="1162" spc="232">
                <a:solidFill>
                  <a:srgbClr val="C65D4A"/>
                </a:solidFill>
                <a:latin typeface="Roboto"/>
                <a:ea typeface="Roboto"/>
                <a:cs typeface="Roboto"/>
                <a:sym typeface="Roboto"/>
              </a:rPr>
              <a:t>06 / From Awareness to Action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14400" y="518827"/>
            <a:ext cx="5601355" cy="240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2"/>
              </a:lnSpc>
            </a:pPr>
            <a:r>
              <a:rPr lang="en-US" sz="1387" spc="363">
                <a:solidFill>
                  <a:srgbClr val="11473F"/>
                </a:solidFill>
                <a:latin typeface="Roboto"/>
                <a:ea typeface="Roboto"/>
                <a:cs typeface="Roboto"/>
                <a:sym typeface="Roboto"/>
              </a:rPr>
              <a:t>FROM AWARENESS TO ACTION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3953744" y="624447"/>
            <a:ext cx="3127248" cy="266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19"/>
              </a:lnSpc>
            </a:pPr>
            <a:r>
              <a:rPr lang="en-US" sz="1514" spc="246">
                <a:solidFill>
                  <a:srgbClr val="C65D4A"/>
                </a:solidFill>
                <a:latin typeface="Roboto"/>
                <a:ea typeface="Roboto"/>
                <a:cs typeface="Roboto"/>
                <a:sym typeface="Roboto"/>
              </a:rPr>
              <a:t>07  /  GIVE PEOPLE A ROLE</a:t>
            </a:r>
          </a:p>
        </p:txBody>
      </p:sp>
      <p:sp>
        <p:nvSpPr>
          <p:cNvPr id="4" name="Freeform 4"/>
          <p:cNvSpPr/>
          <p:nvPr/>
        </p:nvSpPr>
        <p:spPr>
          <a:xfrm>
            <a:off x="1085850" y="1066800"/>
            <a:ext cx="16116300" cy="219075"/>
          </a:xfrm>
          <a:custGeom>
            <a:avLst/>
            <a:gdLst/>
            <a:ahLst/>
            <a:cxnLst/>
            <a:rect l="l" t="t" r="r" b="b"/>
            <a:pathLst>
              <a:path w="16116300" h="219075">
                <a:moveTo>
                  <a:pt x="0" y="0"/>
                </a:moveTo>
                <a:lnTo>
                  <a:pt x="16116300" y="0"/>
                </a:lnTo>
                <a:lnTo>
                  <a:pt x="161163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188720" y="2094588"/>
            <a:ext cx="10113264" cy="2648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213"/>
              </a:lnSpc>
            </a:pPr>
            <a:r>
              <a:rPr lang="en-US" sz="10013">
                <a:solidFill>
                  <a:srgbClr val="172130"/>
                </a:solidFill>
                <a:latin typeface="Bebas Neue"/>
                <a:ea typeface="Bebas Neue"/>
                <a:cs typeface="Bebas Neue"/>
                <a:sym typeface="Bebas Neue"/>
              </a:rPr>
              <a:t>GIVE PEOPLE A ROLE</a:t>
            </a:r>
          </a:p>
          <a:p>
            <a:pPr algn="l">
              <a:lnSpc>
                <a:spcPts val="10213"/>
              </a:lnSpc>
            </a:pPr>
            <a:r>
              <a:rPr lang="en-US" sz="10013">
                <a:solidFill>
                  <a:srgbClr val="172130"/>
                </a:solidFill>
                <a:latin typeface="Bebas Neue"/>
                <a:ea typeface="Bebas Neue"/>
                <a:cs typeface="Bebas Neue"/>
                <a:sym typeface="Bebas Neue"/>
              </a:rPr>
              <a:t>IN THE CONVERSATION.</a:t>
            </a:r>
          </a:p>
        </p:txBody>
      </p:sp>
      <p:sp>
        <p:nvSpPr>
          <p:cNvPr id="6" name="Freeform 6"/>
          <p:cNvSpPr/>
          <p:nvPr/>
        </p:nvSpPr>
        <p:spPr>
          <a:xfrm>
            <a:off x="1085850" y="4924425"/>
            <a:ext cx="4581525" cy="219075"/>
          </a:xfrm>
          <a:custGeom>
            <a:avLst/>
            <a:gdLst/>
            <a:ahLst/>
            <a:cxnLst/>
            <a:rect l="l" t="t" r="r" b="b"/>
            <a:pathLst>
              <a:path w="4581525" h="219075">
                <a:moveTo>
                  <a:pt x="0" y="0"/>
                </a:moveTo>
                <a:lnTo>
                  <a:pt x="4581525" y="0"/>
                </a:lnTo>
                <a:lnTo>
                  <a:pt x="4581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188720" y="6621359"/>
            <a:ext cx="4626864" cy="823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23"/>
              </a:lnSpc>
            </a:pPr>
            <a:r>
              <a:rPr lang="en-US" sz="6003">
                <a:solidFill>
                  <a:srgbClr val="003B31"/>
                </a:solidFill>
                <a:latin typeface="Roboto"/>
                <a:ea typeface="Roboto"/>
                <a:cs typeface="Roboto"/>
                <a:sym typeface="Roboto"/>
              </a:rPr>
              <a:t>EXPERIENCE.</a:t>
            </a:r>
          </a:p>
        </p:txBody>
      </p:sp>
      <p:sp>
        <p:nvSpPr>
          <p:cNvPr id="8" name="Freeform 8"/>
          <p:cNvSpPr/>
          <p:nvPr/>
        </p:nvSpPr>
        <p:spPr>
          <a:xfrm>
            <a:off x="6096000" y="6858000"/>
            <a:ext cx="1962150" cy="428625"/>
          </a:xfrm>
          <a:custGeom>
            <a:avLst/>
            <a:gdLst/>
            <a:ahLst/>
            <a:cxnLst/>
            <a:rect l="l" t="t" r="r" b="b"/>
            <a:pathLst>
              <a:path w="1962150" h="428625">
                <a:moveTo>
                  <a:pt x="0" y="0"/>
                </a:moveTo>
                <a:lnTo>
                  <a:pt x="1962150" y="0"/>
                </a:lnTo>
                <a:lnTo>
                  <a:pt x="196215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8339328" y="6636356"/>
            <a:ext cx="3712464" cy="802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60"/>
              </a:lnSpc>
            </a:pPr>
            <a:r>
              <a:rPr lang="en-US" sz="5941">
                <a:solidFill>
                  <a:srgbClr val="003B31"/>
                </a:solidFill>
                <a:latin typeface="Roboto"/>
                <a:ea typeface="Roboto"/>
                <a:cs typeface="Roboto"/>
                <a:sym typeface="Roboto"/>
              </a:rPr>
              <a:t>EVIDENCE.</a:t>
            </a:r>
          </a:p>
        </p:txBody>
      </p:sp>
      <p:sp>
        <p:nvSpPr>
          <p:cNvPr id="10" name="Freeform 10"/>
          <p:cNvSpPr/>
          <p:nvPr/>
        </p:nvSpPr>
        <p:spPr>
          <a:xfrm>
            <a:off x="12401550" y="6858000"/>
            <a:ext cx="1971675" cy="428625"/>
          </a:xfrm>
          <a:custGeom>
            <a:avLst/>
            <a:gdLst/>
            <a:ahLst/>
            <a:cxnLst/>
            <a:rect l="l" t="t" r="r" b="b"/>
            <a:pathLst>
              <a:path w="1971675" h="428625">
                <a:moveTo>
                  <a:pt x="0" y="0"/>
                </a:moveTo>
                <a:lnTo>
                  <a:pt x="1971675" y="0"/>
                </a:lnTo>
                <a:lnTo>
                  <a:pt x="19716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4904720" y="6631239"/>
            <a:ext cx="1627632" cy="81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91"/>
              </a:lnSpc>
            </a:pPr>
            <a:r>
              <a:rPr lang="en-US" sz="5972">
                <a:solidFill>
                  <a:srgbClr val="003B31"/>
                </a:solidFill>
                <a:latin typeface="Roboto"/>
                <a:ea typeface="Roboto"/>
                <a:cs typeface="Roboto"/>
                <a:sym typeface="Roboto"/>
              </a:rPr>
              <a:t>ASK.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14400" y="518827"/>
            <a:ext cx="5601355" cy="240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2"/>
              </a:lnSpc>
            </a:pPr>
            <a:r>
              <a:rPr lang="en-US" sz="1387" spc="363">
                <a:solidFill>
                  <a:srgbClr val="11473F"/>
                </a:solidFill>
                <a:latin typeface="Roboto"/>
                <a:ea typeface="Roboto"/>
                <a:cs typeface="Roboto"/>
                <a:sym typeface="Roboto"/>
              </a:rPr>
              <a:t>FROM AWARENESS TO ACTION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85850" y="857250"/>
            <a:ext cx="16116300" cy="219075"/>
          </a:xfrm>
          <a:custGeom>
            <a:avLst/>
            <a:gdLst/>
            <a:ahLst/>
            <a:cxnLst/>
            <a:rect l="l" t="t" r="r" b="b"/>
            <a:pathLst>
              <a:path w="16116300" h="219075">
                <a:moveTo>
                  <a:pt x="0" y="0"/>
                </a:moveTo>
                <a:lnTo>
                  <a:pt x="16116300" y="0"/>
                </a:lnTo>
                <a:lnTo>
                  <a:pt x="161163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524000" y="5920918"/>
            <a:ext cx="2997750" cy="2928365"/>
            <a:chOff x="0" y="0"/>
            <a:chExt cx="4828540" cy="4716780"/>
          </a:xfrm>
        </p:grpSpPr>
        <p:sp>
          <p:nvSpPr>
            <p:cNvPr id="5" name="Freeform 5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7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7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7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7" y="4272277"/>
                    <a:pt x="4534067" y="4326887"/>
                    <a:pt x="4490887" y="4373877"/>
                  </a:cubicBezTo>
                  <a:cubicBezTo>
                    <a:pt x="4452787" y="4415787"/>
                    <a:pt x="4410877" y="4457697"/>
                    <a:pt x="4344837" y="4458967"/>
                  </a:cubicBezTo>
                  <a:cubicBezTo>
                    <a:pt x="4329597" y="4458967"/>
                    <a:pt x="4315627" y="4474207"/>
                    <a:pt x="4300387" y="4481827"/>
                  </a:cubicBezTo>
                  <a:cubicBezTo>
                    <a:pt x="4235617" y="4509767"/>
                    <a:pt x="4168307" y="4533897"/>
                    <a:pt x="4104807" y="4564377"/>
                  </a:cubicBezTo>
                  <a:cubicBezTo>
                    <a:pt x="3987967" y="4620257"/>
                    <a:pt x="3862237" y="4629147"/>
                    <a:pt x="3736507" y="4634227"/>
                  </a:cubicBezTo>
                  <a:cubicBezTo>
                    <a:pt x="3688247" y="4636767"/>
                    <a:pt x="3638717" y="4632957"/>
                    <a:pt x="3590457" y="4636767"/>
                  </a:cubicBezTo>
                  <a:cubicBezTo>
                    <a:pt x="3566327" y="4638037"/>
                    <a:pt x="3543467" y="4649467"/>
                    <a:pt x="3520607" y="4654547"/>
                  </a:cubicBezTo>
                  <a:cubicBezTo>
                    <a:pt x="3510447" y="4657087"/>
                    <a:pt x="3500287" y="4655817"/>
                    <a:pt x="3488857" y="4657087"/>
                  </a:cubicBezTo>
                  <a:cubicBezTo>
                    <a:pt x="3473617" y="4658357"/>
                    <a:pt x="3458377" y="4662167"/>
                    <a:pt x="3443137" y="4660897"/>
                  </a:cubicBezTo>
                  <a:cubicBezTo>
                    <a:pt x="3427897" y="4658357"/>
                    <a:pt x="3417737" y="4653277"/>
                    <a:pt x="3415197" y="4653277"/>
                  </a:cubicBezTo>
                  <a:close/>
                </a:path>
              </a:pathLst>
            </a:custGeom>
            <a:blipFill>
              <a:blip r:embed="rId4"/>
              <a:stretch>
                <a:fillRect l="-23408" r="-2340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881789" y="4775538"/>
            <a:ext cx="1752600" cy="1724025"/>
          </a:xfrm>
          <a:custGeom>
            <a:avLst/>
            <a:gdLst/>
            <a:ahLst/>
            <a:cxnLst/>
            <a:rect l="l" t="t" r="r" b="b"/>
            <a:pathLst>
              <a:path w="1752600" h="1724025">
                <a:moveTo>
                  <a:pt x="0" y="0"/>
                </a:moveTo>
                <a:lnTo>
                  <a:pt x="1752600" y="0"/>
                </a:lnTo>
                <a:lnTo>
                  <a:pt x="1752600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4352925" y="6858000"/>
            <a:ext cx="1095375" cy="428625"/>
          </a:xfrm>
          <a:custGeom>
            <a:avLst/>
            <a:gdLst/>
            <a:ahLst/>
            <a:cxnLst/>
            <a:rect l="l" t="t" r="r" b="b"/>
            <a:pathLst>
              <a:path w="1095375" h="428625">
                <a:moveTo>
                  <a:pt x="0" y="0"/>
                </a:moveTo>
                <a:lnTo>
                  <a:pt x="1095375" y="0"/>
                </a:lnTo>
                <a:lnTo>
                  <a:pt x="10953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5448300" y="6005538"/>
            <a:ext cx="2997750" cy="2928365"/>
            <a:chOff x="0" y="0"/>
            <a:chExt cx="4828540" cy="4716780"/>
          </a:xfrm>
        </p:grpSpPr>
        <p:sp>
          <p:nvSpPr>
            <p:cNvPr id="9" name="Freeform 9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7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7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7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7" y="4272277"/>
                    <a:pt x="4534067" y="4326887"/>
                    <a:pt x="4490887" y="4373877"/>
                  </a:cubicBezTo>
                  <a:cubicBezTo>
                    <a:pt x="4452787" y="4415787"/>
                    <a:pt x="4410877" y="4457697"/>
                    <a:pt x="4344837" y="4458967"/>
                  </a:cubicBezTo>
                  <a:cubicBezTo>
                    <a:pt x="4329597" y="4458967"/>
                    <a:pt x="4315627" y="4474207"/>
                    <a:pt x="4300387" y="4481827"/>
                  </a:cubicBezTo>
                  <a:cubicBezTo>
                    <a:pt x="4235617" y="4509767"/>
                    <a:pt x="4168307" y="4533897"/>
                    <a:pt x="4104807" y="4564377"/>
                  </a:cubicBezTo>
                  <a:cubicBezTo>
                    <a:pt x="3987967" y="4620257"/>
                    <a:pt x="3862237" y="4629147"/>
                    <a:pt x="3736507" y="4634227"/>
                  </a:cubicBezTo>
                  <a:cubicBezTo>
                    <a:pt x="3688247" y="4636767"/>
                    <a:pt x="3638717" y="4632957"/>
                    <a:pt x="3590457" y="4636767"/>
                  </a:cubicBezTo>
                  <a:cubicBezTo>
                    <a:pt x="3566327" y="4638037"/>
                    <a:pt x="3543467" y="4649467"/>
                    <a:pt x="3520607" y="4654547"/>
                  </a:cubicBezTo>
                  <a:cubicBezTo>
                    <a:pt x="3510447" y="4657087"/>
                    <a:pt x="3500287" y="4655817"/>
                    <a:pt x="3488857" y="4657087"/>
                  </a:cubicBezTo>
                  <a:cubicBezTo>
                    <a:pt x="3473617" y="4658357"/>
                    <a:pt x="3458377" y="4662167"/>
                    <a:pt x="3443137" y="4660897"/>
                  </a:cubicBezTo>
                  <a:cubicBezTo>
                    <a:pt x="3427897" y="4658357"/>
                    <a:pt x="3417737" y="4653277"/>
                    <a:pt x="3415197" y="4653277"/>
                  </a:cubicBezTo>
                  <a:close/>
                </a:path>
              </a:pathLst>
            </a:custGeom>
            <a:blipFill>
              <a:blip r:embed="rId7"/>
              <a:stretch>
                <a:fillRect l="-23408" r="-2340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5974461" y="4775538"/>
            <a:ext cx="1743075" cy="1724025"/>
          </a:xfrm>
          <a:custGeom>
            <a:avLst/>
            <a:gdLst/>
            <a:ahLst/>
            <a:cxnLst/>
            <a:rect l="l" t="t" r="r" b="b"/>
            <a:pathLst>
              <a:path w="1743075" h="1724025">
                <a:moveTo>
                  <a:pt x="0" y="0"/>
                </a:moveTo>
                <a:lnTo>
                  <a:pt x="1743075" y="0"/>
                </a:lnTo>
                <a:lnTo>
                  <a:pt x="1743075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8486775" y="6858000"/>
            <a:ext cx="1095375" cy="428625"/>
          </a:xfrm>
          <a:custGeom>
            <a:avLst/>
            <a:gdLst/>
            <a:ahLst/>
            <a:cxnLst/>
            <a:rect l="l" t="t" r="r" b="b"/>
            <a:pathLst>
              <a:path w="1095375" h="428625">
                <a:moveTo>
                  <a:pt x="0" y="0"/>
                </a:moveTo>
                <a:lnTo>
                  <a:pt x="1095375" y="0"/>
                </a:lnTo>
                <a:lnTo>
                  <a:pt x="10953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9745193" y="5920918"/>
            <a:ext cx="2997750" cy="2928365"/>
            <a:chOff x="0" y="0"/>
            <a:chExt cx="4828540" cy="4716780"/>
          </a:xfrm>
        </p:grpSpPr>
        <p:sp>
          <p:nvSpPr>
            <p:cNvPr id="13" name="Freeform 13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7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7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7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7" y="4272277"/>
                    <a:pt x="4534067" y="4326887"/>
                    <a:pt x="4490887" y="4373877"/>
                  </a:cubicBezTo>
                  <a:cubicBezTo>
                    <a:pt x="4452787" y="4415787"/>
                    <a:pt x="4410877" y="4457697"/>
                    <a:pt x="4344837" y="4458967"/>
                  </a:cubicBezTo>
                  <a:cubicBezTo>
                    <a:pt x="4329597" y="4458967"/>
                    <a:pt x="4315627" y="4474207"/>
                    <a:pt x="4300387" y="4481827"/>
                  </a:cubicBezTo>
                  <a:cubicBezTo>
                    <a:pt x="4235617" y="4509767"/>
                    <a:pt x="4168307" y="4533897"/>
                    <a:pt x="4104807" y="4564377"/>
                  </a:cubicBezTo>
                  <a:cubicBezTo>
                    <a:pt x="3987967" y="4620257"/>
                    <a:pt x="3862237" y="4629147"/>
                    <a:pt x="3736507" y="4634227"/>
                  </a:cubicBezTo>
                  <a:cubicBezTo>
                    <a:pt x="3688247" y="4636767"/>
                    <a:pt x="3638717" y="4632957"/>
                    <a:pt x="3590457" y="4636767"/>
                  </a:cubicBezTo>
                  <a:cubicBezTo>
                    <a:pt x="3566327" y="4638037"/>
                    <a:pt x="3543467" y="4649467"/>
                    <a:pt x="3520607" y="4654547"/>
                  </a:cubicBezTo>
                  <a:cubicBezTo>
                    <a:pt x="3510447" y="4657087"/>
                    <a:pt x="3500287" y="4655817"/>
                    <a:pt x="3488857" y="4657087"/>
                  </a:cubicBezTo>
                  <a:cubicBezTo>
                    <a:pt x="3473617" y="4658357"/>
                    <a:pt x="3458377" y="4662167"/>
                    <a:pt x="3443137" y="4660897"/>
                  </a:cubicBezTo>
                  <a:cubicBezTo>
                    <a:pt x="3427897" y="4658357"/>
                    <a:pt x="3417737" y="4653277"/>
                    <a:pt x="3415197" y="4653277"/>
                  </a:cubicBezTo>
                  <a:close/>
                </a:path>
              </a:pathLst>
            </a:custGeom>
            <a:blipFill>
              <a:blip r:embed="rId10"/>
              <a:stretch>
                <a:fillRect l="-23408" r="-2340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Freeform 14"/>
          <p:cNvSpPr/>
          <p:nvPr/>
        </p:nvSpPr>
        <p:spPr>
          <a:xfrm>
            <a:off x="10229850" y="4775538"/>
            <a:ext cx="1752600" cy="1724025"/>
          </a:xfrm>
          <a:custGeom>
            <a:avLst/>
            <a:gdLst/>
            <a:ahLst/>
            <a:cxnLst/>
            <a:rect l="l" t="t" r="r" b="b"/>
            <a:pathLst>
              <a:path w="1752600" h="1724025">
                <a:moveTo>
                  <a:pt x="0" y="0"/>
                </a:moveTo>
                <a:lnTo>
                  <a:pt x="1752600" y="0"/>
                </a:lnTo>
                <a:lnTo>
                  <a:pt x="1752600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2620625" y="6858000"/>
            <a:ext cx="1095375" cy="428625"/>
          </a:xfrm>
          <a:custGeom>
            <a:avLst/>
            <a:gdLst/>
            <a:ahLst/>
            <a:cxnLst/>
            <a:rect l="l" t="t" r="r" b="b"/>
            <a:pathLst>
              <a:path w="1095375" h="428625">
                <a:moveTo>
                  <a:pt x="0" y="0"/>
                </a:moveTo>
                <a:lnTo>
                  <a:pt x="1095375" y="0"/>
                </a:lnTo>
                <a:lnTo>
                  <a:pt x="10953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13754100" y="5920918"/>
            <a:ext cx="2997750" cy="2928365"/>
            <a:chOff x="0" y="0"/>
            <a:chExt cx="4828540" cy="4716780"/>
          </a:xfrm>
        </p:grpSpPr>
        <p:sp>
          <p:nvSpPr>
            <p:cNvPr id="17" name="Freeform 17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7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7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7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7" y="4272277"/>
                    <a:pt x="4534067" y="4326887"/>
                    <a:pt x="4490887" y="4373877"/>
                  </a:cubicBezTo>
                  <a:cubicBezTo>
                    <a:pt x="4452787" y="4415787"/>
                    <a:pt x="4410877" y="4457697"/>
                    <a:pt x="4344837" y="4458967"/>
                  </a:cubicBezTo>
                  <a:cubicBezTo>
                    <a:pt x="4329597" y="4458967"/>
                    <a:pt x="4315627" y="4474207"/>
                    <a:pt x="4300387" y="4481827"/>
                  </a:cubicBezTo>
                  <a:cubicBezTo>
                    <a:pt x="4235617" y="4509767"/>
                    <a:pt x="4168307" y="4533897"/>
                    <a:pt x="4104807" y="4564377"/>
                  </a:cubicBezTo>
                  <a:cubicBezTo>
                    <a:pt x="3987967" y="4620257"/>
                    <a:pt x="3862237" y="4629147"/>
                    <a:pt x="3736507" y="4634227"/>
                  </a:cubicBezTo>
                  <a:cubicBezTo>
                    <a:pt x="3688247" y="4636767"/>
                    <a:pt x="3638717" y="4632957"/>
                    <a:pt x="3590457" y="4636767"/>
                  </a:cubicBezTo>
                  <a:cubicBezTo>
                    <a:pt x="3566327" y="4638037"/>
                    <a:pt x="3543467" y="4649467"/>
                    <a:pt x="3520607" y="4654547"/>
                  </a:cubicBezTo>
                  <a:cubicBezTo>
                    <a:pt x="3510447" y="4657087"/>
                    <a:pt x="3500287" y="4655817"/>
                    <a:pt x="3488857" y="4657087"/>
                  </a:cubicBezTo>
                  <a:cubicBezTo>
                    <a:pt x="3473617" y="4658357"/>
                    <a:pt x="3458377" y="4662167"/>
                    <a:pt x="3443137" y="4660897"/>
                  </a:cubicBezTo>
                  <a:cubicBezTo>
                    <a:pt x="3427897" y="4658357"/>
                    <a:pt x="3417737" y="4653277"/>
                    <a:pt x="3415197" y="4653277"/>
                  </a:cubicBezTo>
                  <a:close/>
                </a:path>
              </a:pathLst>
            </a:custGeom>
            <a:blipFill>
              <a:blip r:embed="rId13"/>
              <a:stretch>
                <a:fillRect l="-23965" r="-2396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Freeform 18"/>
          <p:cNvSpPr/>
          <p:nvPr/>
        </p:nvSpPr>
        <p:spPr>
          <a:xfrm>
            <a:off x="14363700" y="4775538"/>
            <a:ext cx="1752600" cy="1724025"/>
          </a:xfrm>
          <a:custGeom>
            <a:avLst/>
            <a:gdLst/>
            <a:ahLst/>
            <a:cxnLst/>
            <a:rect l="l" t="t" r="r" b="b"/>
            <a:pathLst>
              <a:path w="1752600" h="1724025">
                <a:moveTo>
                  <a:pt x="0" y="0"/>
                </a:moveTo>
                <a:lnTo>
                  <a:pt x="1752600" y="0"/>
                </a:lnTo>
                <a:lnTo>
                  <a:pt x="1752600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085850" y="9210675"/>
            <a:ext cx="438150" cy="219075"/>
          </a:xfrm>
          <a:custGeom>
            <a:avLst/>
            <a:gdLst/>
            <a:ahLst/>
            <a:cxnLst/>
            <a:rect l="l" t="t" r="r" b="b"/>
            <a:pathLst>
              <a:path w="438150" h="219075">
                <a:moveTo>
                  <a:pt x="0" y="0"/>
                </a:moveTo>
                <a:lnTo>
                  <a:pt x="438150" y="0"/>
                </a:lnTo>
                <a:lnTo>
                  <a:pt x="4381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1115568" y="2036526"/>
            <a:ext cx="15343632" cy="13748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253"/>
              </a:lnSpc>
            </a:pPr>
            <a:r>
              <a:rPr lang="en-US" sz="10253" spc="-205" dirty="0">
                <a:solidFill>
                  <a:srgbClr val="18343F"/>
                </a:solidFill>
                <a:latin typeface="Bebas Neue"/>
                <a:ea typeface="Bebas Neue"/>
                <a:cs typeface="Bebas Neue"/>
                <a:sym typeface="Bebas Neue"/>
              </a:rPr>
              <a:t>MAKE THE COMMITMENT MANAGEABLE.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273457" y="4320243"/>
            <a:ext cx="969264" cy="455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300">
                <a:solidFill>
                  <a:srgbClr val="18343F"/>
                </a:solidFill>
                <a:latin typeface="Roboto"/>
                <a:ea typeface="Roboto"/>
                <a:cs typeface="Roboto"/>
                <a:sym typeface="Roboto"/>
              </a:rPr>
              <a:t>TIME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173167" y="4320243"/>
            <a:ext cx="1517904" cy="468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r>
              <a:rPr lang="en-US" sz="3426">
                <a:solidFill>
                  <a:srgbClr val="18343F"/>
                </a:solidFill>
                <a:latin typeface="Roboto"/>
                <a:ea typeface="Roboto"/>
                <a:cs typeface="Roboto"/>
                <a:sym typeface="Roboto"/>
              </a:rPr>
              <a:t>OWNER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080498" y="4320243"/>
            <a:ext cx="1920240" cy="468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r>
              <a:rPr lang="en-US" sz="3426">
                <a:solidFill>
                  <a:srgbClr val="18343F"/>
                </a:solidFill>
                <a:latin typeface="Roboto"/>
                <a:ea typeface="Roboto"/>
                <a:cs typeface="Roboto"/>
                <a:sym typeface="Roboto"/>
              </a:rPr>
              <a:t>SUPPORT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081760" y="4307503"/>
            <a:ext cx="2249424" cy="468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6"/>
              </a:lnSpc>
            </a:pPr>
            <a:r>
              <a:rPr lang="en-US" sz="3426">
                <a:solidFill>
                  <a:srgbClr val="18343F"/>
                </a:solidFill>
                <a:latin typeface="Roboto"/>
                <a:ea typeface="Roboto"/>
                <a:cs typeface="Roboto"/>
                <a:sym typeface="Roboto"/>
              </a:rPr>
              <a:t>NEXT STEP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15568" y="9442323"/>
            <a:ext cx="6272784" cy="219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64"/>
              </a:lnSpc>
            </a:pPr>
            <a:r>
              <a:rPr lang="en-US" sz="1387" spc="277">
                <a:solidFill>
                  <a:srgbClr val="D8A45A"/>
                </a:solidFill>
                <a:latin typeface="Roboto"/>
                <a:ea typeface="Roboto"/>
                <a:cs typeface="Roboto"/>
                <a:sym typeface="Roboto"/>
              </a:rPr>
              <a:t>MAKE IT EASIER FOR PEOPLE TO TAKE THE NEXT STEP.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5508224" y="570167"/>
            <a:ext cx="1645920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766"/>
              </a:lnSpc>
            </a:pPr>
            <a:r>
              <a:rPr lang="en-US" sz="1471" spc="294">
                <a:solidFill>
                  <a:srgbClr val="C65D4A"/>
                </a:solidFill>
                <a:latin typeface="Roboto"/>
                <a:ea typeface="Roboto"/>
                <a:cs typeface="Roboto"/>
                <a:sym typeface="Roboto"/>
              </a:rPr>
              <a:t>08  /  VOICES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4400" y="518827"/>
            <a:ext cx="5601355" cy="240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2"/>
              </a:lnSpc>
            </a:pPr>
            <a:r>
              <a:rPr lang="en-US" sz="1387" spc="363">
                <a:solidFill>
                  <a:srgbClr val="11473F"/>
                </a:solidFill>
                <a:latin typeface="Roboto"/>
                <a:ea typeface="Roboto"/>
                <a:cs typeface="Roboto"/>
                <a:sym typeface="Roboto"/>
              </a:rPr>
              <a:t>FROM AWARENESS TO ACTION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47700" y="857250"/>
            <a:ext cx="16992600" cy="428625"/>
          </a:xfrm>
          <a:custGeom>
            <a:avLst/>
            <a:gdLst/>
            <a:ahLst/>
            <a:cxnLst/>
            <a:rect l="l" t="t" r="r" b="b"/>
            <a:pathLst>
              <a:path w="16992600" h="428625">
                <a:moveTo>
                  <a:pt x="0" y="0"/>
                </a:moveTo>
                <a:lnTo>
                  <a:pt x="16992600" y="0"/>
                </a:lnTo>
                <a:lnTo>
                  <a:pt x="1699260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47700" y="9429750"/>
            <a:ext cx="2619375" cy="219075"/>
          </a:xfrm>
          <a:custGeom>
            <a:avLst/>
            <a:gdLst/>
            <a:ahLst/>
            <a:cxnLst/>
            <a:rect l="l" t="t" r="r" b="b"/>
            <a:pathLst>
              <a:path w="2619375" h="219075">
                <a:moveTo>
                  <a:pt x="0" y="0"/>
                </a:moveTo>
                <a:lnTo>
                  <a:pt x="2619375" y="0"/>
                </a:lnTo>
                <a:lnTo>
                  <a:pt x="2619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3267075" y="9467263"/>
            <a:ext cx="11919912" cy="181562"/>
          </a:xfrm>
          <a:custGeom>
            <a:avLst/>
            <a:gdLst/>
            <a:ahLst/>
            <a:cxnLst/>
            <a:rect l="l" t="t" r="r" b="b"/>
            <a:pathLst>
              <a:path w="11919912" h="181562">
                <a:moveTo>
                  <a:pt x="0" y="0"/>
                </a:moveTo>
                <a:lnTo>
                  <a:pt x="11919912" y="0"/>
                </a:lnTo>
                <a:lnTo>
                  <a:pt x="11919912" y="181562"/>
                </a:lnTo>
                <a:lnTo>
                  <a:pt x="0" y="1815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800106" y="2839542"/>
            <a:ext cx="17262567" cy="6590208"/>
          </a:xfrm>
          <a:custGeom>
            <a:avLst/>
            <a:gdLst/>
            <a:ahLst/>
            <a:cxnLst/>
            <a:rect l="l" t="t" r="r" b="b"/>
            <a:pathLst>
              <a:path w="17262567" h="6590208">
                <a:moveTo>
                  <a:pt x="0" y="0"/>
                </a:moveTo>
                <a:lnTo>
                  <a:pt x="17262567" y="0"/>
                </a:lnTo>
                <a:lnTo>
                  <a:pt x="17262567" y="6590208"/>
                </a:lnTo>
                <a:lnTo>
                  <a:pt x="0" y="65902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038" t="-29434" r="-19" b="-1946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3990320" y="650534"/>
            <a:ext cx="3639312" cy="199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71"/>
              </a:lnSpc>
            </a:pPr>
            <a:r>
              <a:rPr lang="en-US" sz="1471" spc="147">
                <a:solidFill>
                  <a:srgbClr val="C65D4A"/>
                </a:solidFill>
                <a:latin typeface="Roboto"/>
                <a:ea typeface="Roboto"/>
                <a:cs typeface="Roboto"/>
                <a:sym typeface="Roboto"/>
              </a:rPr>
              <a:t>09  /  TURN INTEREST INTO ACTION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14400" y="1703348"/>
            <a:ext cx="11503152" cy="1330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13"/>
              </a:lnSpc>
            </a:pPr>
            <a:r>
              <a:rPr lang="en-US" sz="10013" spc="-100">
                <a:solidFill>
                  <a:srgbClr val="113432"/>
                </a:solidFill>
                <a:latin typeface="Bebas Neue"/>
                <a:ea typeface="Bebas Neue"/>
                <a:cs typeface="Bebas Neue"/>
                <a:sym typeface="Bebas Neue"/>
              </a:rPr>
              <a:t>TURN INTEREST INTO ACTION.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" y="518827"/>
            <a:ext cx="5601355" cy="240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2"/>
              </a:lnSpc>
            </a:pPr>
            <a:r>
              <a:rPr lang="en-US" sz="1387" spc="363">
                <a:solidFill>
                  <a:srgbClr val="11473F"/>
                </a:solidFill>
                <a:latin typeface="Roboto"/>
                <a:ea typeface="Roboto"/>
                <a:cs typeface="Roboto"/>
                <a:sym typeface="Roboto"/>
              </a:rPr>
              <a:t>FROM AWARENESS TO ACTION</a:t>
            </a:r>
          </a:p>
        </p:txBody>
      </p:sp>
      <p:sp>
        <p:nvSpPr>
          <p:cNvPr id="10" name="Freeform 10"/>
          <p:cNvSpPr/>
          <p:nvPr/>
        </p:nvSpPr>
        <p:spPr>
          <a:xfrm>
            <a:off x="15069678" y="9429750"/>
            <a:ext cx="2619375" cy="219075"/>
          </a:xfrm>
          <a:custGeom>
            <a:avLst/>
            <a:gdLst/>
            <a:ahLst/>
            <a:cxnLst/>
            <a:rect l="l" t="t" r="r" b="b"/>
            <a:pathLst>
              <a:path w="2619375" h="219075">
                <a:moveTo>
                  <a:pt x="0" y="0"/>
                </a:moveTo>
                <a:lnTo>
                  <a:pt x="2619375" y="0"/>
                </a:lnTo>
                <a:lnTo>
                  <a:pt x="2619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5781675"/>
            <a:ext cx="3267075" cy="4505325"/>
          </a:xfrm>
          <a:custGeom>
            <a:avLst/>
            <a:gdLst/>
            <a:ahLst/>
            <a:cxnLst/>
            <a:rect l="l" t="t" r="r" b="b"/>
            <a:pathLst>
              <a:path w="3267075" h="4505325">
                <a:moveTo>
                  <a:pt x="0" y="0"/>
                </a:moveTo>
                <a:lnTo>
                  <a:pt x="3267075" y="0"/>
                </a:lnTo>
                <a:lnTo>
                  <a:pt x="3267075" y="4505325"/>
                </a:lnTo>
                <a:lnTo>
                  <a:pt x="0" y="45053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6106775" y="638175"/>
            <a:ext cx="1752600" cy="1504950"/>
          </a:xfrm>
          <a:custGeom>
            <a:avLst/>
            <a:gdLst/>
            <a:ahLst/>
            <a:cxnLst/>
            <a:rect l="l" t="t" r="r" b="b"/>
            <a:pathLst>
              <a:path w="1752600" h="1504950">
                <a:moveTo>
                  <a:pt x="0" y="0"/>
                </a:moveTo>
                <a:lnTo>
                  <a:pt x="1752600" y="0"/>
                </a:lnTo>
                <a:lnTo>
                  <a:pt x="17526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786384" y="899824"/>
            <a:ext cx="8814816" cy="1609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77"/>
              </a:lnSpc>
            </a:pPr>
            <a:r>
              <a:rPr lang="en-US" sz="11977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REWRITE ONE ASK.</a:t>
            </a:r>
          </a:p>
        </p:txBody>
      </p:sp>
      <p:sp>
        <p:nvSpPr>
          <p:cNvPr id="6" name="Freeform 6"/>
          <p:cNvSpPr/>
          <p:nvPr/>
        </p:nvSpPr>
        <p:spPr>
          <a:xfrm>
            <a:off x="647700" y="2352675"/>
            <a:ext cx="16992600" cy="1504950"/>
          </a:xfrm>
          <a:custGeom>
            <a:avLst/>
            <a:gdLst/>
            <a:ahLst/>
            <a:cxnLst/>
            <a:rect l="l" t="t" r="r" b="b"/>
            <a:pathLst>
              <a:path w="16992600" h="1504950">
                <a:moveTo>
                  <a:pt x="0" y="0"/>
                </a:moveTo>
                <a:lnTo>
                  <a:pt x="16992600" y="0"/>
                </a:lnTo>
                <a:lnTo>
                  <a:pt x="169926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225296" y="2810968"/>
            <a:ext cx="9491472" cy="574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52"/>
              </a:lnSpc>
            </a:pPr>
            <a:r>
              <a:rPr lang="en-US" sz="3502">
                <a:solidFill>
                  <a:srgbClr val="112329"/>
                </a:solidFill>
                <a:latin typeface="Roboto"/>
                <a:ea typeface="Roboto"/>
                <a:cs typeface="Roboto"/>
                <a:sym typeface="Roboto"/>
              </a:rPr>
              <a:t>We’re inviting </a:t>
            </a:r>
            <a:r>
              <a:rPr lang="en-US" sz="3502">
                <a:solidFill>
                  <a:srgbClr val="C65D4A"/>
                </a:solidFill>
                <a:latin typeface="Roboto"/>
                <a:ea typeface="Roboto"/>
                <a:cs typeface="Roboto"/>
                <a:sym typeface="Roboto"/>
              </a:rPr>
              <a:t>[participant]</a:t>
            </a:r>
            <a:r>
              <a:rPr lang="en-US" sz="3502">
                <a:solidFill>
                  <a:srgbClr val="112329"/>
                </a:solidFill>
                <a:latin typeface="Roboto"/>
                <a:ea typeface="Roboto"/>
                <a:cs typeface="Roboto"/>
                <a:sym typeface="Roboto"/>
              </a:rPr>
              <a:t> to </a:t>
            </a:r>
            <a:r>
              <a:rPr lang="en-US" sz="3502">
                <a:solidFill>
                  <a:srgbClr val="C65D4A"/>
                </a:solidFill>
                <a:latin typeface="Roboto"/>
                <a:ea typeface="Roboto"/>
                <a:cs typeface="Roboto"/>
                <a:sym typeface="Roboto"/>
              </a:rPr>
              <a:t>[action]</a:t>
            </a:r>
            <a:r>
              <a:rPr lang="en-US" sz="3502">
                <a:solidFill>
                  <a:srgbClr val="112329"/>
                </a:solidFill>
                <a:latin typeface="Roboto"/>
                <a:ea typeface="Roboto"/>
                <a:cs typeface="Roboto"/>
                <a:sym typeface="Roboto"/>
              </a:rPr>
              <a:t> by </a:t>
            </a:r>
            <a:r>
              <a:rPr lang="en-US" sz="3502">
                <a:solidFill>
                  <a:srgbClr val="C65D4A"/>
                </a:solidFill>
                <a:latin typeface="Roboto"/>
                <a:ea typeface="Roboto"/>
                <a:cs typeface="Roboto"/>
                <a:sym typeface="Roboto"/>
              </a:rPr>
              <a:t>[date]</a:t>
            </a:r>
            <a:r>
              <a:rPr lang="en-US" sz="3502">
                <a:solidFill>
                  <a:srgbClr val="112329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</p:txBody>
      </p:sp>
      <p:sp>
        <p:nvSpPr>
          <p:cNvPr id="8" name="Freeform 8"/>
          <p:cNvSpPr/>
          <p:nvPr/>
        </p:nvSpPr>
        <p:spPr>
          <a:xfrm>
            <a:off x="647700" y="3638550"/>
            <a:ext cx="16992600" cy="1504950"/>
          </a:xfrm>
          <a:custGeom>
            <a:avLst/>
            <a:gdLst/>
            <a:ahLst/>
            <a:cxnLst/>
            <a:rect l="l" t="t" r="r" b="b"/>
            <a:pathLst>
              <a:path w="16992600" h="1504950">
                <a:moveTo>
                  <a:pt x="0" y="0"/>
                </a:moveTo>
                <a:lnTo>
                  <a:pt x="16992600" y="0"/>
                </a:lnTo>
                <a:lnTo>
                  <a:pt x="169926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225296" y="4179139"/>
            <a:ext cx="7534656" cy="574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52"/>
              </a:lnSpc>
            </a:pPr>
            <a:r>
              <a:rPr lang="en-US" sz="3502">
                <a:solidFill>
                  <a:srgbClr val="112329"/>
                </a:solidFill>
                <a:latin typeface="Roboto"/>
                <a:ea typeface="Roboto"/>
                <a:cs typeface="Roboto"/>
                <a:sym typeface="Roboto"/>
              </a:rPr>
              <a:t>The commitment is </a:t>
            </a:r>
            <a:r>
              <a:rPr lang="en-US" sz="3502">
                <a:solidFill>
                  <a:srgbClr val="C65D4A"/>
                </a:solidFill>
                <a:latin typeface="Roboto"/>
                <a:ea typeface="Roboto"/>
                <a:cs typeface="Roboto"/>
                <a:sym typeface="Roboto"/>
              </a:rPr>
              <a:t>[time/resources]</a:t>
            </a:r>
            <a:r>
              <a:rPr lang="en-US" sz="3502">
                <a:solidFill>
                  <a:srgbClr val="112329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</p:txBody>
      </p:sp>
      <p:sp>
        <p:nvSpPr>
          <p:cNvPr id="10" name="Freeform 10"/>
          <p:cNvSpPr/>
          <p:nvPr/>
        </p:nvSpPr>
        <p:spPr>
          <a:xfrm>
            <a:off x="647700" y="5143500"/>
            <a:ext cx="16992600" cy="1504950"/>
          </a:xfrm>
          <a:custGeom>
            <a:avLst/>
            <a:gdLst/>
            <a:ahLst/>
            <a:cxnLst/>
            <a:rect l="l" t="t" r="r" b="b"/>
            <a:pathLst>
              <a:path w="16992600" h="1504950">
                <a:moveTo>
                  <a:pt x="0" y="0"/>
                </a:moveTo>
                <a:lnTo>
                  <a:pt x="16992600" y="0"/>
                </a:lnTo>
                <a:lnTo>
                  <a:pt x="169926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225296" y="5567884"/>
            <a:ext cx="4681728" cy="574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52"/>
              </a:lnSpc>
            </a:pPr>
            <a:r>
              <a:rPr lang="en-US" sz="3502">
                <a:solidFill>
                  <a:srgbClr val="112329"/>
                </a:solidFill>
                <a:latin typeface="Roboto"/>
                <a:ea typeface="Roboto"/>
                <a:cs typeface="Roboto"/>
                <a:sym typeface="Roboto"/>
              </a:rPr>
              <a:t>We’ll provide </a:t>
            </a:r>
            <a:r>
              <a:rPr lang="en-US" sz="3502">
                <a:solidFill>
                  <a:srgbClr val="C65D4A"/>
                </a:solidFill>
                <a:latin typeface="Roboto"/>
                <a:ea typeface="Roboto"/>
                <a:cs typeface="Roboto"/>
                <a:sym typeface="Roboto"/>
              </a:rPr>
              <a:t>[support]</a:t>
            </a:r>
            <a:r>
              <a:rPr lang="en-US" sz="3502">
                <a:solidFill>
                  <a:srgbClr val="112329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</p:txBody>
      </p:sp>
      <p:sp>
        <p:nvSpPr>
          <p:cNvPr id="12" name="Freeform 12"/>
          <p:cNvSpPr/>
          <p:nvPr/>
        </p:nvSpPr>
        <p:spPr>
          <a:xfrm>
            <a:off x="647700" y="6429375"/>
            <a:ext cx="16992600" cy="1504950"/>
          </a:xfrm>
          <a:custGeom>
            <a:avLst/>
            <a:gdLst/>
            <a:ahLst/>
            <a:cxnLst/>
            <a:rect l="l" t="t" r="r" b="b"/>
            <a:pathLst>
              <a:path w="16992600" h="1504950">
                <a:moveTo>
                  <a:pt x="0" y="0"/>
                </a:moveTo>
                <a:lnTo>
                  <a:pt x="16992600" y="0"/>
                </a:lnTo>
                <a:lnTo>
                  <a:pt x="169926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225296" y="6946342"/>
            <a:ext cx="9491472" cy="574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52"/>
              </a:lnSpc>
            </a:pPr>
            <a:r>
              <a:rPr lang="en-US" sz="3502">
                <a:solidFill>
                  <a:srgbClr val="112329"/>
                </a:solidFill>
                <a:latin typeface="Roboto"/>
                <a:ea typeface="Roboto"/>
                <a:cs typeface="Roboto"/>
                <a:sym typeface="Roboto"/>
              </a:rPr>
              <a:t>Your contribution will help </a:t>
            </a:r>
            <a:r>
              <a:rPr lang="en-US" sz="3502">
                <a:solidFill>
                  <a:srgbClr val="C65D4A"/>
                </a:solidFill>
                <a:latin typeface="Roboto"/>
                <a:ea typeface="Roboto"/>
                <a:cs typeface="Roboto"/>
                <a:sym typeface="Roboto"/>
              </a:rPr>
              <a:t>[intended outcome]</a:t>
            </a:r>
            <a:r>
              <a:rPr lang="en-US" sz="3502">
                <a:solidFill>
                  <a:srgbClr val="112329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</p:txBody>
      </p:sp>
      <p:sp>
        <p:nvSpPr>
          <p:cNvPr id="14" name="Freeform 14"/>
          <p:cNvSpPr/>
          <p:nvPr/>
        </p:nvSpPr>
        <p:spPr>
          <a:xfrm>
            <a:off x="647700" y="7924800"/>
            <a:ext cx="16992600" cy="1504950"/>
          </a:xfrm>
          <a:custGeom>
            <a:avLst/>
            <a:gdLst/>
            <a:ahLst/>
            <a:cxnLst/>
            <a:rect l="l" t="t" r="r" b="b"/>
            <a:pathLst>
              <a:path w="16992600" h="1504950">
                <a:moveTo>
                  <a:pt x="0" y="0"/>
                </a:moveTo>
                <a:lnTo>
                  <a:pt x="16992600" y="0"/>
                </a:lnTo>
                <a:lnTo>
                  <a:pt x="169926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1225296" y="8335087"/>
            <a:ext cx="7662672" cy="574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52"/>
              </a:lnSpc>
            </a:pPr>
            <a:r>
              <a:rPr lang="en-US" sz="3502">
                <a:solidFill>
                  <a:srgbClr val="112329"/>
                </a:solidFill>
                <a:latin typeface="Roboto"/>
                <a:ea typeface="Roboto"/>
                <a:cs typeface="Roboto"/>
                <a:sym typeface="Roboto"/>
              </a:rPr>
              <a:t>We’ll follow up with </a:t>
            </a:r>
            <a:r>
              <a:rPr lang="en-US" sz="3502">
                <a:solidFill>
                  <a:srgbClr val="C65D4A"/>
                </a:solidFill>
                <a:latin typeface="Roboto"/>
                <a:ea typeface="Roboto"/>
                <a:cs typeface="Roboto"/>
                <a:sym typeface="Roboto"/>
              </a:rPr>
              <a:t>[result or update]</a:t>
            </a:r>
            <a:r>
              <a:rPr lang="en-US" sz="3502">
                <a:solidFill>
                  <a:srgbClr val="112329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66775" y="857250"/>
            <a:ext cx="16554450" cy="219075"/>
          </a:xfrm>
          <a:custGeom>
            <a:avLst/>
            <a:gdLst/>
            <a:ahLst/>
            <a:cxnLst/>
            <a:rect l="l" t="t" r="r" b="b"/>
            <a:pathLst>
              <a:path w="16554450" h="219075">
                <a:moveTo>
                  <a:pt x="0" y="0"/>
                </a:moveTo>
                <a:lnTo>
                  <a:pt x="16554450" y="0"/>
                </a:lnTo>
                <a:lnTo>
                  <a:pt x="165544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58342" y="1556499"/>
            <a:ext cx="9201141" cy="29438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063"/>
              </a:lnSpc>
            </a:pPr>
            <a:r>
              <a:rPr lang="en-US" sz="11769" dirty="0">
                <a:solidFill>
                  <a:srgbClr val="1C3A3B"/>
                </a:solidFill>
                <a:latin typeface="Bebas Neue"/>
                <a:ea typeface="Bebas Neue"/>
                <a:cs typeface="Bebas Neue"/>
                <a:sym typeface="Bebas Neue"/>
              </a:rPr>
              <a:t>Track what people do next.</a:t>
            </a:r>
          </a:p>
        </p:txBody>
      </p:sp>
      <p:sp>
        <p:nvSpPr>
          <p:cNvPr id="5" name="Freeform 5"/>
          <p:cNvSpPr/>
          <p:nvPr/>
        </p:nvSpPr>
        <p:spPr>
          <a:xfrm>
            <a:off x="3573113" y="4595671"/>
            <a:ext cx="2584647" cy="2281232"/>
          </a:xfrm>
          <a:custGeom>
            <a:avLst/>
            <a:gdLst/>
            <a:ahLst/>
            <a:cxnLst/>
            <a:rect l="l" t="t" r="r" b="b"/>
            <a:pathLst>
              <a:path w="2584647" h="2281232">
                <a:moveTo>
                  <a:pt x="0" y="0"/>
                </a:moveTo>
                <a:lnTo>
                  <a:pt x="2584647" y="0"/>
                </a:lnTo>
                <a:lnTo>
                  <a:pt x="2584647" y="2281232"/>
                </a:lnTo>
                <a:lnTo>
                  <a:pt x="0" y="22812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4246919" y="7077971"/>
            <a:ext cx="1337724" cy="459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7"/>
              </a:lnSpc>
            </a:pPr>
            <a:r>
              <a:rPr lang="en-US" sz="2972">
                <a:solidFill>
                  <a:srgbClr val="1C3A3B"/>
                </a:solidFill>
                <a:latin typeface="Roboto"/>
                <a:ea typeface="Roboto"/>
                <a:cs typeface="Roboto"/>
                <a:sym typeface="Roboto"/>
              </a:rPr>
              <a:t>Commit</a:t>
            </a:r>
          </a:p>
        </p:txBody>
      </p:sp>
      <p:sp>
        <p:nvSpPr>
          <p:cNvPr id="7" name="Freeform 7"/>
          <p:cNvSpPr/>
          <p:nvPr/>
        </p:nvSpPr>
        <p:spPr>
          <a:xfrm>
            <a:off x="6146523" y="5348590"/>
            <a:ext cx="775394" cy="764157"/>
          </a:xfrm>
          <a:custGeom>
            <a:avLst/>
            <a:gdLst/>
            <a:ahLst/>
            <a:cxnLst/>
            <a:rect l="l" t="t" r="r" b="b"/>
            <a:pathLst>
              <a:path w="775394" h="764157">
                <a:moveTo>
                  <a:pt x="0" y="0"/>
                </a:moveTo>
                <a:lnTo>
                  <a:pt x="775394" y="0"/>
                </a:lnTo>
                <a:lnTo>
                  <a:pt x="775394" y="764157"/>
                </a:lnTo>
                <a:lnTo>
                  <a:pt x="0" y="7641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6910679" y="4595671"/>
            <a:ext cx="2584647" cy="2281232"/>
          </a:xfrm>
          <a:custGeom>
            <a:avLst/>
            <a:gdLst/>
            <a:ahLst/>
            <a:cxnLst/>
            <a:rect l="l" t="t" r="r" b="b"/>
            <a:pathLst>
              <a:path w="2584647" h="2281232">
                <a:moveTo>
                  <a:pt x="0" y="0"/>
                </a:moveTo>
                <a:lnTo>
                  <a:pt x="2584648" y="0"/>
                </a:lnTo>
                <a:lnTo>
                  <a:pt x="2584648" y="2281232"/>
                </a:lnTo>
                <a:lnTo>
                  <a:pt x="0" y="228123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7375466" y="7083590"/>
            <a:ext cx="1596638" cy="447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0"/>
              </a:lnSpc>
            </a:pPr>
            <a:r>
              <a:rPr lang="en-US" sz="2900">
                <a:solidFill>
                  <a:srgbClr val="1C3A3B"/>
                </a:solidFill>
                <a:latin typeface="Roboto"/>
                <a:ea typeface="Roboto"/>
                <a:cs typeface="Roboto"/>
                <a:sym typeface="Roboto"/>
              </a:rPr>
              <a:t>Complete</a:t>
            </a:r>
          </a:p>
        </p:txBody>
      </p:sp>
      <p:sp>
        <p:nvSpPr>
          <p:cNvPr id="10" name="Freeform 10"/>
          <p:cNvSpPr/>
          <p:nvPr/>
        </p:nvSpPr>
        <p:spPr>
          <a:xfrm>
            <a:off x="9225624" y="5348590"/>
            <a:ext cx="1033859" cy="764157"/>
          </a:xfrm>
          <a:custGeom>
            <a:avLst/>
            <a:gdLst/>
            <a:ahLst/>
            <a:cxnLst/>
            <a:rect l="l" t="t" r="r" b="b"/>
            <a:pathLst>
              <a:path w="1033859" h="764157">
                <a:moveTo>
                  <a:pt x="0" y="0"/>
                </a:moveTo>
                <a:lnTo>
                  <a:pt x="1033859" y="0"/>
                </a:lnTo>
                <a:lnTo>
                  <a:pt x="1033859" y="764157"/>
                </a:lnTo>
                <a:lnTo>
                  <a:pt x="0" y="7641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0259483" y="4595671"/>
            <a:ext cx="2314945" cy="2281232"/>
          </a:xfrm>
          <a:custGeom>
            <a:avLst/>
            <a:gdLst/>
            <a:ahLst/>
            <a:cxnLst/>
            <a:rect l="l" t="t" r="r" b="b"/>
            <a:pathLst>
              <a:path w="2314945" h="2281232">
                <a:moveTo>
                  <a:pt x="0" y="0"/>
                </a:moveTo>
                <a:lnTo>
                  <a:pt x="2314945" y="0"/>
                </a:lnTo>
                <a:lnTo>
                  <a:pt x="2314945" y="2281232"/>
                </a:lnTo>
                <a:lnTo>
                  <a:pt x="0" y="228123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0892385" y="7077971"/>
            <a:ext cx="1100386" cy="459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7"/>
              </a:lnSpc>
            </a:pPr>
            <a:r>
              <a:rPr lang="en-US" sz="2972">
                <a:solidFill>
                  <a:srgbClr val="1C3A3B"/>
                </a:solidFill>
                <a:latin typeface="Roboto"/>
                <a:ea typeface="Roboto"/>
                <a:cs typeface="Roboto"/>
                <a:sym typeface="Roboto"/>
              </a:rPr>
              <a:t>Return</a:t>
            </a:r>
          </a:p>
        </p:txBody>
      </p:sp>
      <p:sp>
        <p:nvSpPr>
          <p:cNvPr id="13" name="Freeform 13"/>
          <p:cNvSpPr/>
          <p:nvPr/>
        </p:nvSpPr>
        <p:spPr>
          <a:xfrm>
            <a:off x="12563191" y="5348590"/>
            <a:ext cx="1045097" cy="764157"/>
          </a:xfrm>
          <a:custGeom>
            <a:avLst/>
            <a:gdLst/>
            <a:ahLst/>
            <a:cxnLst/>
            <a:rect l="l" t="t" r="r" b="b"/>
            <a:pathLst>
              <a:path w="1045097" h="764157">
                <a:moveTo>
                  <a:pt x="0" y="0"/>
                </a:moveTo>
                <a:lnTo>
                  <a:pt x="1045096" y="0"/>
                </a:lnTo>
                <a:lnTo>
                  <a:pt x="1045096" y="764157"/>
                </a:lnTo>
                <a:lnTo>
                  <a:pt x="0" y="76415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3597050" y="4595671"/>
            <a:ext cx="2314945" cy="2281232"/>
          </a:xfrm>
          <a:custGeom>
            <a:avLst/>
            <a:gdLst/>
            <a:ahLst/>
            <a:cxnLst/>
            <a:rect l="l" t="t" r="r" b="b"/>
            <a:pathLst>
              <a:path w="2314945" h="2281232">
                <a:moveTo>
                  <a:pt x="0" y="0"/>
                </a:moveTo>
                <a:lnTo>
                  <a:pt x="2314945" y="0"/>
                </a:lnTo>
                <a:lnTo>
                  <a:pt x="2314945" y="2281232"/>
                </a:lnTo>
                <a:lnTo>
                  <a:pt x="0" y="228123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13675713" y="7083590"/>
            <a:ext cx="2049738" cy="447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3"/>
              </a:lnSpc>
            </a:pPr>
            <a:r>
              <a:rPr lang="en-US" sz="2936">
                <a:solidFill>
                  <a:srgbClr val="1C3A3B"/>
                </a:solidFill>
                <a:latin typeface="Roboto"/>
                <a:ea typeface="Roboto"/>
                <a:cs typeface="Roboto"/>
                <a:sym typeface="Roboto"/>
              </a:rPr>
              <a:t>Invite others</a:t>
            </a:r>
          </a:p>
        </p:txBody>
      </p:sp>
      <p:sp>
        <p:nvSpPr>
          <p:cNvPr id="16" name="Freeform 16"/>
          <p:cNvSpPr/>
          <p:nvPr/>
        </p:nvSpPr>
        <p:spPr>
          <a:xfrm>
            <a:off x="4606972" y="7629823"/>
            <a:ext cx="10282402" cy="1011384"/>
          </a:xfrm>
          <a:custGeom>
            <a:avLst/>
            <a:gdLst/>
            <a:ahLst/>
            <a:cxnLst/>
            <a:rect l="l" t="t" r="r" b="b"/>
            <a:pathLst>
              <a:path w="10282402" h="1011384">
                <a:moveTo>
                  <a:pt x="0" y="0"/>
                </a:moveTo>
                <a:lnTo>
                  <a:pt x="10282401" y="0"/>
                </a:lnTo>
                <a:lnTo>
                  <a:pt x="10282401" y="1011383"/>
                </a:lnTo>
                <a:lnTo>
                  <a:pt x="0" y="101138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4678443" y="9104784"/>
            <a:ext cx="8824660" cy="459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7"/>
              </a:lnSpc>
            </a:pPr>
            <a:r>
              <a:rPr lang="en-US" sz="2972">
                <a:solidFill>
                  <a:srgbClr val="1C3A3B"/>
                </a:solidFill>
                <a:latin typeface="Roboto"/>
                <a:ea typeface="Roboto"/>
                <a:cs typeface="Roboto"/>
                <a:sym typeface="Roboto"/>
              </a:rPr>
              <a:t>Tell members what their contribution made possible.</a:t>
            </a:r>
          </a:p>
        </p:txBody>
      </p:sp>
      <p:sp>
        <p:nvSpPr>
          <p:cNvPr id="18" name="Freeform 18"/>
          <p:cNvSpPr/>
          <p:nvPr/>
        </p:nvSpPr>
        <p:spPr>
          <a:xfrm>
            <a:off x="5888058" y="9515822"/>
            <a:ext cx="2067718" cy="258465"/>
          </a:xfrm>
          <a:custGeom>
            <a:avLst/>
            <a:gdLst/>
            <a:ahLst/>
            <a:cxnLst/>
            <a:rect l="l" t="t" r="r" b="b"/>
            <a:pathLst>
              <a:path w="2067718" h="258465">
                <a:moveTo>
                  <a:pt x="0" y="0"/>
                </a:moveTo>
                <a:lnTo>
                  <a:pt x="2067718" y="0"/>
                </a:lnTo>
                <a:lnTo>
                  <a:pt x="2067718" y="258465"/>
                </a:lnTo>
                <a:lnTo>
                  <a:pt x="0" y="25846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15148026" y="508444"/>
            <a:ext cx="2170710" cy="228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766"/>
              </a:lnSpc>
            </a:pPr>
            <a:r>
              <a:rPr lang="en-US" sz="1471" spc="294">
                <a:solidFill>
                  <a:srgbClr val="C69F5C"/>
                </a:solidFill>
                <a:latin typeface="Roboto"/>
                <a:ea typeface="Roboto"/>
                <a:cs typeface="Roboto"/>
                <a:sym typeface="Roboto"/>
              </a:rPr>
              <a:t>12 / FOLLOW UP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14400" y="518827"/>
            <a:ext cx="5601355" cy="240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2"/>
              </a:lnSpc>
            </a:pPr>
            <a:r>
              <a:rPr lang="en-US" sz="1387" spc="363">
                <a:solidFill>
                  <a:srgbClr val="11473F"/>
                </a:solidFill>
                <a:latin typeface="Roboto"/>
                <a:ea typeface="Roboto"/>
                <a:cs typeface="Roboto"/>
                <a:sym typeface="Roboto"/>
              </a:rPr>
              <a:t>FROM AWARENESS TO ACTION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66775" y="857250"/>
            <a:ext cx="16554450" cy="219075"/>
          </a:xfrm>
          <a:custGeom>
            <a:avLst/>
            <a:gdLst/>
            <a:ahLst/>
            <a:cxnLst/>
            <a:rect l="l" t="t" r="r" b="b"/>
            <a:pathLst>
              <a:path w="16554450" h="219075">
                <a:moveTo>
                  <a:pt x="0" y="0"/>
                </a:moveTo>
                <a:lnTo>
                  <a:pt x="16554450" y="0"/>
                </a:lnTo>
                <a:lnTo>
                  <a:pt x="165544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47700" y="1285875"/>
            <a:ext cx="5238750" cy="6648450"/>
          </a:xfrm>
          <a:custGeom>
            <a:avLst/>
            <a:gdLst/>
            <a:ahLst/>
            <a:cxnLst/>
            <a:rect l="l" t="t" r="r" b="b"/>
            <a:pathLst>
              <a:path w="5238750" h="6648450">
                <a:moveTo>
                  <a:pt x="0" y="0"/>
                </a:moveTo>
                <a:lnTo>
                  <a:pt x="5238750" y="0"/>
                </a:lnTo>
                <a:lnTo>
                  <a:pt x="5238750" y="6648450"/>
                </a:lnTo>
                <a:lnTo>
                  <a:pt x="0" y="66484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3454" r="-1345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4352925" y="7286625"/>
            <a:ext cx="1743075" cy="1933575"/>
          </a:xfrm>
          <a:custGeom>
            <a:avLst/>
            <a:gdLst/>
            <a:ahLst/>
            <a:cxnLst/>
            <a:rect l="l" t="t" r="r" b="b"/>
            <a:pathLst>
              <a:path w="1743075" h="1933575">
                <a:moveTo>
                  <a:pt x="0" y="0"/>
                </a:moveTo>
                <a:lnTo>
                  <a:pt x="1743075" y="0"/>
                </a:lnTo>
                <a:lnTo>
                  <a:pt x="174307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6821424" y="1743341"/>
            <a:ext cx="9368284" cy="2482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77"/>
              </a:lnSpc>
            </a:pPr>
            <a:r>
              <a:rPr lang="en-US" sz="9976">
                <a:solidFill>
                  <a:srgbClr val="1C3A3B"/>
                </a:solidFill>
                <a:latin typeface="Bebas Neue"/>
                <a:ea typeface="Bebas Neue"/>
                <a:cs typeface="Bebas Neue"/>
                <a:sym typeface="Bebas Neue"/>
              </a:rPr>
              <a:t>let’s keep </a:t>
            </a:r>
          </a:p>
          <a:p>
            <a:pPr algn="l">
              <a:lnSpc>
                <a:spcPts val="9377"/>
              </a:lnSpc>
            </a:pPr>
            <a:r>
              <a:rPr lang="en-US" sz="9976">
                <a:solidFill>
                  <a:srgbClr val="1C3A3B"/>
                </a:solidFill>
                <a:latin typeface="Bebas Neue"/>
                <a:ea typeface="Bebas Neue"/>
                <a:cs typeface="Bebas Neue"/>
                <a:sym typeface="Bebas Neue"/>
              </a:rPr>
              <a:t>building connections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126480" y="9446324"/>
            <a:ext cx="6931152" cy="199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7"/>
              </a:lnSpc>
            </a:pPr>
            <a:r>
              <a:rPr lang="en-US" sz="1331" spc="266">
                <a:solidFill>
                  <a:srgbClr val="C69F5C"/>
                </a:solidFill>
                <a:latin typeface="Roboto"/>
                <a:ea typeface="Roboto"/>
                <a:cs typeface="Roboto"/>
                <a:sym typeface="Roboto"/>
              </a:rPr>
              <a:t>thecoryblaylock@gmail.com 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691104" y="508444"/>
            <a:ext cx="1627632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766"/>
              </a:lnSpc>
            </a:pPr>
            <a:r>
              <a:rPr lang="en-US" sz="1471" spc="294">
                <a:solidFill>
                  <a:srgbClr val="C69F5C"/>
                </a:solidFill>
                <a:latin typeface="Roboto"/>
                <a:ea typeface="Roboto"/>
                <a:cs typeface="Roboto"/>
                <a:sym typeface="Roboto"/>
              </a:rPr>
              <a:t>12 / ABOUT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" y="518827"/>
            <a:ext cx="5601355" cy="240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2"/>
              </a:lnSpc>
            </a:pPr>
            <a:r>
              <a:rPr lang="en-US" sz="1387" spc="363">
                <a:solidFill>
                  <a:srgbClr val="11473F"/>
                </a:solidFill>
                <a:latin typeface="Roboto"/>
                <a:ea typeface="Roboto"/>
                <a:cs typeface="Roboto"/>
                <a:sym typeface="Roboto"/>
              </a:rPr>
              <a:t>FROM AWARENESS TO ACTION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869166" y="4187305"/>
            <a:ext cx="8066033" cy="5772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52"/>
              </a:lnSpc>
              <a:spcBef>
                <a:spcPct val="0"/>
              </a:spcBef>
            </a:pPr>
            <a:r>
              <a:rPr lang="en-US" sz="3502" dirty="0">
                <a:solidFill>
                  <a:srgbClr val="442727"/>
                </a:solidFill>
                <a:latin typeface="Bebas Neue"/>
                <a:ea typeface="Bebas Neue"/>
                <a:cs typeface="Bebas Neue"/>
                <a:sym typeface="Bebas Neue"/>
              </a:rPr>
              <a:t>Educator. Operator. Strategist. Connector.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69167" y="5325780"/>
            <a:ext cx="10524343" cy="2851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52"/>
              </a:lnSpc>
              <a:spcBef>
                <a:spcPct val="0"/>
              </a:spcBef>
            </a:pPr>
            <a:r>
              <a:rPr lang="en-US" sz="3502">
                <a:solidFill>
                  <a:srgbClr val="C65D4A"/>
                </a:solidFill>
                <a:latin typeface="Bebas Neue"/>
                <a:ea typeface="Bebas Neue"/>
                <a:cs typeface="Bebas Neue"/>
                <a:sym typeface="Bebas Neue"/>
              </a:rPr>
              <a:t>I build bridges between people, systems, and opportunity—</a:t>
            </a:r>
          </a:p>
          <a:p>
            <a:pPr algn="l">
              <a:lnSpc>
                <a:spcPts val="4552"/>
              </a:lnSpc>
              <a:spcBef>
                <a:spcPct val="0"/>
              </a:spcBef>
            </a:pPr>
            <a:r>
              <a:rPr lang="en-US" sz="3502">
                <a:solidFill>
                  <a:srgbClr val="C65D4A"/>
                </a:solidFill>
                <a:latin typeface="Bebas Neue"/>
                <a:ea typeface="Bebas Neue"/>
                <a:cs typeface="Bebas Neue"/>
                <a:sym typeface="Bebas Neue"/>
              </a:rPr>
              <a:t>then help others cross them.</a:t>
            </a:r>
          </a:p>
          <a:p>
            <a:pPr algn="l">
              <a:lnSpc>
                <a:spcPts val="4552"/>
              </a:lnSpc>
              <a:spcBef>
                <a:spcPct val="0"/>
              </a:spcBef>
            </a:pPr>
            <a:endParaRPr lang="en-US" sz="3502">
              <a:solidFill>
                <a:srgbClr val="C65D4A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algn="l">
              <a:lnSpc>
                <a:spcPts val="4552"/>
              </a:lnSpc>
              <a:spcBef>
                <a:spcPct val="0"/>
              </a:spcBef>
            </a:pPr>
            <a:r>
              <a:rPr lang="en-US" sz="3502">
                <a:solidFill>
                  <a:srgbClr val="D8A45A"/>
                </a:solidFill>
                <a:latin typeface="Bebas Neue"/>
                <a:ea typeface="Bebas Neue"/>
                <a:cs typeface="Bebas Neue"/>
                <a:sym typeface="Bebas Neue"/>
              </a:rPr>
              <a:t>Have an idea we should explore together?</a:t>
            </a:r>
          </a:p>
          <a:p>
            <a:pPr algn="l">
              <a:lnSpc>
                <a:spcPts val="4552"/>
              </a:lnSpc>
              <a:spcBef>
                <a:spcPct val="0"/>
              </a:spcBef>
            </a:pPr>
            <a:r>
              <a:rPr lang="en-US" sz="3502">
                <a:solidFill>
                  <a:srgbClr val="D8A45A"/>
                </a:solidFill>
                <a:latin typeface="Bebas Neue"/>
                <a:ea typeface="Bebas Neue"/>
                <a:cs typeface="Bebas Neue"/>
                <a:sym typeface="Bebas Neue"/>
              </a:rPr>
              <a:t>Let’s connect.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77990" y="6102787"/>
            <a:ext cx="3344496" cy="33444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391</Words>
  <Application>Microsoft Office PowerPoint</Application>
  <PresentationFormat>Custom</PresentationFormat>
  <Paragraphs>92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Roboto</vt:lpstr>
      <vt:lpstr>Arial</vt:lpstr>
      <vt:lpstr>Calibri</vt:lpstr>
      <vt:lpstr>Aptos</vt:lpstr>
      <vt:lpstr>Bebas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AWARENESS TO ACTION</dc:title>
  <cp:lastModifiedBy>Cory Blaylock</cp:lastModifiedBy>
  <cp:revision>2</cp:revision>
  <dcterms:created xsi:type="dcterms:W3CDTF">2006-08-16T00:00:00Z</dcterms:created>
  <dcterms:modified xsi:type="dcterms:W3CDTF">2026-09-24T14:13:53Z</dcterms:modified>
  <dc:identifier>DAHVMqsRnFQ</dc:identifier>
</cp:coreProperties>
</file>